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2"/>
    <p:sldId id="1457" r:id="rId3"/>
    <p:sldId id="1458" r:id="rId4"/>
    <p:sldId id="1459" r:id="rId5"/>
    <p:sldId id="1460" r:id="rId6"/>
    <p:sldId id="1461" r:id="rId7"/>
    <p:sldId id="1430" r:id="rId8"/>
    <p:sldId id="1465" r:id="rId9"/>
    <p:sldId id="1466" r:id="rId10"/>
    <p:sldId id="1470" r:id="rId11"/>
    <p:sldId id="1433" r:id="rId12"/>
    <p:sldId id="1434" r:id="rId13"/>
    <p:sldId id="1436" r:id="rId14"/>
    <p:sldId id="1435" r:id="rId15"/>
    <p:sldId id="1437" r:id="rId16"/>
    <p:sldId id="1440" r:id="rId17"/>
    <p:sldId id="1441" r:id="rId18"/>
    <p:sldId id="1475" r:id="rId19"/>
    <p:sldId id="1477" r:id="rId20"/>
    <p:sldId id="1476" r:id="rId21"/>
    <p:sldId id="1478" r:id="rId22"/>
    <p:sldId id="1479" r:id="rId23"/>
    <p:sldId id="1443" r:id="rId24"/>
    <p:sldId id="1480" r:id="rId25"/>
    <p:sldId id="1445" r:id="rId26"/>
    <p:sldId id="1467" r:id="rId27"/>
    <p:sldId id="1468" r:id="rId28"/>
    <p:sldId id="1469" r:id="rId29"/>
    <p:sldId id="1446" r:id="rId30"/>
    <p:sldId id="1447" r:id="rId31"/>
    <p:sldId id="1471" r:id="rId32"/>
    <p:sldId id="1448" r:id="rId33"/>
    <p:sldId id="1449" r:id="rId34"/>
    <p:sldId id="1472" r:id="rId35"/>
    <p:sldId id="1450" r:id="rId36"/>
    <p:sldId id="1473" r:id="rId37"/>
    <p:sldId id="1452" r:id="rId38"/>
    <p:sldId id="1453" r:id="rId39"/>
    <p:sldId id="1454" r:id="rId40"/>
    <p:sldId id="1474" r:id="rId41"/>
    <p:sldId id="1455" r:id="rId42"/>
    <p:sldId id="1456" r:id="rId43"/>
    <p:sldId id="1406" r:id="rId44"/>
    <p:sldId id="1481" r:id="rId45"/>
    <p:sldId id="1407" r:id="rId46"/>
    <p:sldId id="1416" r:id="rId47"/>
    <p:sldId id="1405" r:id="rId48"/>
    <p:sldId id="1482" r:id="rId49"/>
  </p:sldIdLst>
  <p:sldSz cx="9144000" cy="7200900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388938" indent="682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779463" indent="1349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169988" indent="2016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560513" indent="2682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61" userDrawn="1">
          <p15:clr>
            <a:srgbClr val="A4A3A4"/>
          </p15:clr>
        </p15:guide>
        <p15:guide id="2" pos="1898" userDrawn="1">
          <p15:clr>
            <a:srgbClr val="A4A3A4"/>
          </p15:clr>
        </p15:guide>
        <p15:guide id="3" orient="horz" pos="2846" userDrawn="1">
          <p15:clr>
            <a:srgbClr val="A4A3A4"/>
          </p15:clr>
        </p15:guide>
        <p15:guide id="4" pos="2025" userDrawn="1">
          <p15:clr>
            <a:srgbClr val="A4A3A4"/>
          </p15:clr>
        </p15:guide>
        <p15:guide id="5" orient="horz" pos="2934" userDrawn="1">
          <p15:clr>
            <a:srgbClr val="A4A3A4"/>
          </p15:clr>
        </p15:guide>
        <p15:guide id="6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Ghement" initials="IG" lastIdx="4" clrIdx="0">
    <p:extLst>
      <p:ext uri="{19B8F6BF-5375-455C-9EA6-DF929625EA0E}">
        <p15:presenceInfo xmlns:p15="http://schemas.microsoft.com/office/powerpoint/2012/main" userId="65aecf7250752a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00FF"/>
    <a:srgbClr val="FF00FF"/>
    <a:srgbClr val="9933FF"/>
    <a:srgbClr val="0066CC"/>
    <a:srgbClr val="CCECFF"/>
    <a:srgbClr val="FFCCFF"/>
    <a:srgbClr val="0099FF"/>
    <a:srgbClr val="6666FF"/>
    <a:srgbClr val="938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5" autoAdjust="0"/>
    <p:restoredTop sz="87088" autoAdjust="0"/>
  </p:normalViewPr>
  <p:slideViewPr>
    <p:cSldViewPr>
      <p:cViewPr varScale="1">
        <p:scale>
          <a:sx n="105" d="100"/>
          <a:sy n="105" d="100"/>
        </p:scale>
        <p:origin x="1722" y="114"/>
      </p:cViewPr>
      <p:guideLst>
        <p:guide orient="horz" pos="2268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2838" y="-96"/>
      </p:cViewPr>
      <p:guideLst>
        <p:guide orient="horz" pos="2761"/>
        <p:guide pos="1898"/>
        <p:guide orient="horz" pos="2846"/>
        <p:guide pos="2025"/>
        <p:guide orient="horz" pos="29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414" y="8847250"/>
            <a:ext cx="2972098" cy="465077"/>
          </a:xfrm>
          <a:prstGeom prst="rect">
            <a:avLst/>
          </a:prstGeom>
        </p:spPr>
        <p:txBody>
          <a:bodyPr vert="horz" lIns="92362" tIns="46182" rIns="92362" bIns="4618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84D1314-B2F3-44CD-8C7A-CE20EFA20B8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91165" y="2"/>
            <a:ext cx="6143182" cy="929650"/>
          </a:xfrm>
          <a:prstGeom prst="rect">
            <a:avLst/>
          </a:prstGeom>
          <a:noFill/>
        </p:spPr>
        <p:txBody>
          <a:bodyPr wrap="square" lIns="91405" tIns="45703" rIns="91405" bIns="45703" rtlCol="0">
            <a:spAutoFit/>
          </a:bodyPr>
          <a:lstStyle/>
          <a:p>
            <a:pPr algn="ctr"/>
            <a:endParaRPr lang="en-US" sz="100" dirty="0">
              <a:latin typeface="Franklin Gothic Book" pitchFamily="34" charset="0"/>
            </a:endParaRPr>
          </a:p>
          <a:p>
            <a:pPr algn="ctr"/>
            <a:r>
              <a:rPr lang="en-US" sz="1100" dirty="0">
                <a:latin typeface="Franklin Gothic Book" pitchFamily="34" charset="0"/>
              </a:rPr>
              <a:t>Ghement Statistical Consulting Company Ltd. © 2020</a:t>
            </a:r>
            <a:endParaRPr lang="en-CA" sz="1100" dirty="0">
              <a:latin typeface="Franklin Gothic Book" pitchFamily="34" charset="0"/>
            </a:endParaRPr>
          </a:p>
          <a:p>
            <a:pPr algn="ctr"/>
            <a:r>
              <a:rPr lang="en-US" sz="1100" dirty="0">
                <a:latin typeface="Franklin Gothic Book" pitchFamily="34" charset="0"/>
              </a:rPr>
              <a:t>“A Practical Introduction to R and </a:t>
            </a:r>
            <a:r>
              <a:rPr lang="en-US" sz="1100" dirty="0" err="1">
                <a:latin typeface="Franklin Gothic Book" pitchFamily="34" charset="0"/>
              </a:rPr>
              <a:t>Tidyverse</a:t>
            </a:r>
            <a:r>
              <a:rPr lang="en-US" sz="1100" dirty="0">
                <a:latin typeface="Franklin Gothic Book" pitchFamily="34" charset="0"/>
              </a:rPr>
              <a:t> for Streamlined Data Analysis”</a:t>
            </a:r>
          </a:p>
          <a:p>
            <a:pPr algn="ctr"/>
            <a:endParaRPr lang="en-CA" sz="1200" dirty="0">
              <a:latin typeface="Franklin Gothic Book" pitchFamily="34" charset="0"/>
            </a:endParaRPr>
          </a:p>
          <a:p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88640" y="395898"/>
            <a:ext cx="64807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30" y="8552521"/>
            <a:ext cx="5400600" cy="1057758"/>
          </a:xfrm>
          <a:prstGeom prst="rect">
            <a:avLst/>
          </a:prstGeom>
          <a:noFill/>
        </p:spPr>
        <p:txBody>
          <a:bodyPr wrap="square" lIns="87385" tIns="43692" rIns="87385" bIns="43692" rtlCol="0">
            <a:spAutoFit/>
          </a:bodyPr>
          <a:lstStyle/>
          <a:p>
            <a:pPr algn="ctr"/>
            <a:endParaRPr lang="en-US" sz="900" b="1" dirty="0">
              <a:latin typeface="Franklin Gothic Book" pitchFamily="34" charset="0"/>
            </a:endParaRPr>
          </a:p>
          <a:p>
            <a:pPr algn="ctr"/>
            <a:endParaRPr lang="en-US" sz="900" b="1" dirty="0">
              <a:latin typeface="Franklin Gothic Book" pitchFamily="34" charset="0"/>
            </a:endParaRPr>
          </a:p>
          <a:p>
            <a:pPr algn="ctr"/>
            <a:r>
              <a:rPr lang="en-US" sz="900" b="1" dirty="0">
                <a:latin typeface="Franklin Gothic Book" pitchFamily="34" charset="0"/>
              </a:rPr>
              <a:t>Ghement Statistical Consulting Company Ltd.</a:t>
            </a:r>
            <a:endParaRPr lang="en-CA" sz="900" dirty="0">
              <a:latin typeface="Franklin Gothic Book" pitchFamily="34" charset="0"/>
            </a:endParaRPr>
          </a:p>
          <a:p>
            <a:pPr algn="ctr"/>
            <a:r>
              <a:rPr lang="en-US" sz="900" dirty="0">
                <a:latin typeface="Franklin Gothic Book" pitchFamily="34" charset="0"/>
              </a:rPr>
              <a:t>301-7031 Blundell Road, Richmond, British Columbia, Canada, V6Y 1J5</a:t>
            </a:r>
            <a:endParaRPr lang="en-CA" sz="900" dirty="0">
              <a:latin typeface="Franklin Gothic Book" pitchFamily="34" charset="0"/>
            </a:endParaRPr>
          </a:p>
          <a:p>
            <a:pPr algn="ctr"/>
            <a:r>
              <a:rPr lang="en-US" sz="900" b="1" dirty="0">
                <a:latin typeface="Franklin Gothic Book" pitchFamily="34" charset="0"/>
              </a:rPr>
              <a:t>Telephone:</a:t>
            </a:r>
            <a:r>
              <a:rPr lang="en-US" sz="900" dirty="0">
                <a:latin typeface="Franklin Gothic Book" pitchFamily="34" charset="0"/>
              </a:rPr>
              <a:t> 604-767-1250  </a:t>
            </a:r>
            <a:r>
              <a:rPr lang="en-US" sz="900" dirty="0">
                <a:latin typeface="Franklin Gothic Book" pitchFamily="34" charset="0"/>
                <a:sym typeface="Wingdings"/>
              </a:rPr>
              <a:t></a:t>
            </a:r>
            <a:r>
              <a:rPr lang="en-US" sz="900" dirty="0">
                <a:latin typeface="Franklin Gothic Book" pitchFamily="34" charset="0"/>
              </a:rPr>
              <a:t>  </a:t>
            </a:r>
            <a:r>
              <a:rPr lang="en-US" sz="900" b="1" dirty="0">
                <a:latin typeface="Franklin Gothic Book" pitchFamily="34" charset="0"/>
              </a:rPr>
              <a:t>E-Mail:</a:t>
            </a:r>
            <a:r>
              <a:rPr lang="en-US" sz="900" dirty="0">
                <a:latin typeface="Franklin Gothic Book" pitchFamily="34" charset="0"/>
              </a:rPr>
              <a:t> info@ghement.ca  </a:t>
            </a:r>
            <a:r>
              <a:rPr lang="en-US" sz="900" dirty="0">
                <a:latin typeface="Franklin Gothic Book" pitchFamily="34" charset="0"/>
                <a:sym typeface="Wingdings"/>
              </a:rPr>
              <a:t></a:t>
            </a:r>
            <a:r>
              <a:rPr lang="en-US" sz="900" dirty="0">
                <a:latin typeface="Franklin Gothic Book" pitchFamily="34" charset="0"/>
              </a:rPr>
              <a:t>  </a:t>
            </a:r>
            <a:r>
              <a:rPr lang="en-US" sz="900" b="1" dirty="0">
                <a:latin typeface="Franklin Gothic Book" pitchFamily="34" charset="0"/>
              </a:rPr>
              <a:t>Web: </a:t>
            </a:r>
            <a:r>
              <a:rPr lang="en-US" sz="900" dirty="0">
                <a:latin typeface="Franklin Gothic Book" pitchFamily="34" charset="0"/>
              </a:rPr>
              <a:t>www</a:t>
            </a:r>
            <a:r>
              <a:rPr lang="en-US" sz="900" b="1" dirty="0">
                <a:latin typeface="Franklin Gothic Book" pitchFamily="34" charset="0"/>
              </a:rPr>
              <a:t>.</a:t>
            </a:r>
            <a:r>
              <a:rPr lang="en-US" sz="900" dirty="0">
                <a:latin typeface="Franklin Gothic Book" pitchFamily="34" charset="0"/>
              </a:rPr>
              <a:t>ghement.ca</a:t>
            </a:r>
            <a:endParaRPr lang="en-CA" sz="900" dirty="0">
              <a:latin typeface="Franklin Gothic Book" pitchFamily="34" charset="0"/>
            </a:endParaRPr>
          </a:p>
          <a:p>
            <a:endParaRPr lang="en-CA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88640" y="8848112"/>
            <a:ext cx="64807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6601853" cy="465077"/>
          </a:xfrm>
          <a:prstGeom prst="rect">
            <a:avLst/>
          </a:prstGeom>
        </p:spPr>
        <p:txBody>
          <a:bodyPr vert="horz" lIns="92362" tIns="46182" rIns="92362" bIns="46182" rtlCol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327025"/>
            <a:ext cx="5495925" cy="4329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2" tIns="46182" rIns="92362" bIns="46182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101" y="4424397"/>
            <a:ext cx="5485805" cy="4190314"/>
          </a:xfrm>
          <a:prstGeom prst="rect">
            <a:avLst/>
          </a:prstGeom>
        </p:spPr>
        <p:txBody>
          <a:bodyPr vert="horz" lIns="92362" tIns="46182" rIns="92362" bIns="4618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708406"/>
            <a:ext cx="2686418" cy="603918"/>
          </a:xfrm>
          <a:prstGeom prst="rect">
            <a:avLst/>
          </a:prstGeom>
        </p:spPr>
        <p:txBody>
          <a:bodyPr vert="horz" lIns="92362" tIns="46182" rIns="92362" bIns="46182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846658" y="8847250"/>
            <a:ext cx="2009854" cy="465077"/>
          </a:xfrm>
          <a:prstGeom prst="rect">
            <a:avLst/>
          </a:prstGeom>
        </p:spPr>
        <p:txBody>
          <a:bodyPr vert="horz" lIns="92362" tIns="46182" rIns="92362" bIns="4618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3452E7-13E2-4504-AB85-1E721A6D5EBF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6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9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605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51813" algn="l" defTabSz="7807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42175" algn="l" defTabSz="7807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32538" algn="l" defTabSz="7807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22901" algn="l" defTabSz="7807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t/simplifying-tidy-workflow-with-list-of-tibbles-and-purrr/19387/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12850" y="698500"/>
            <a:ext cx="4433888" cy="34940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4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CA" dirty="0"/>
              <a:t>https://www.tidyverse.org/blog/2017/12/workflow-vs-script/</a:t>
            </a:r>
          </a:p>
          <a:p>
            <a:pPr eaLnBrk="1" hangingPunct="1">
              <a:spcBef>
                <a:spcPct val="0"/>
              </a:spcBef>
            </a:pPr>
            <a:endParaRPr lang="en-CA" dirty="0"/>
          </a:p>
          <a:p>
            <a:pPr eaLnBrk="1" hangingPunct="1">
              <a:spcBef>
                <a:spcPct val="0"/>
              </a:spcBef>
            </a:pPr>
            <a:r>
              <a:rPr lang="en-CA"/>
              <a:t>Solomon Kurtz GLMM Notes:  https://osf.io/3g8vf/</a:t>
            </a:r>
            <a:endParaRPr lang="en-CA" dirty="0"/>
          </a:p>
        </p:txBody>
      </p:sp>
      <p:sp>
        <p:nvSpPr>
          <p:cNvPr id="392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84C610-CFBD-4357-9F58-978AC458E0B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Simplifying tidy workflow with list of </a:t>
            </a:r>
            <a:r>
              <a:rPr lang="en-US" dirty="0" err="1">
                <a:hlinkClick r:id="rId3"/>
              </a:rPr>
              <a:t>tibbles</a:t>
            </a:r>
            <a:r>
              <a:rPr lang="en-US" dirty="0">
                <a:hlinkClick r:id="rId3"/>
              </a:rPr>
              <a:t> and </a:t>
            </a:r>
            <a:r>
              <a:rPr lang="en-US" dirty="0" err="1">
                <a:hlinkClick r:id="rId3"/>
              </a:rPr>
              <a:t>purrr</a:t>
            </a:r>
            <a:r>
              <a:rPr lang="en-US" dirty="0">
                <a:hlinkClick r:id="rId3"/>
              </a:rPr>
              <a:t> - </a:t>
            </a:r>
            <a:r>
              <a:rPr lang="en-US" dirty="0" err="1">
                <a:hlinkClick r:id="rId3"/>
              </a:rPr>
              <a:t>tidyverse</a:t>
            </a:r>
            <a:r>
              <a:rPr lang="en-US" dirty="0">
                <a:hlinkClick r:id="rId3"/>
              </a:rPr>
              <a:t> - RStudio Community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249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https://firas.moosvi.com/courses/2021_WT2/data542/class/R/07-mapping-and-nested-data-frames.html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662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000" dirty="0">
                <a:solidFill>
                  <a:srgbClr val="0000FF"/>
                </a:solidFill>
              </a:rPr>
              <a:t> %&gt;% unnest(Mean)</a:t>
            </a: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326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setwd</a:t>
            </a:r>
            <a:r>
              <a:rPr lang="en-CA" dirty="0"/>
              <a:t>("I:\\purrr\\Talk")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715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https://stackoverflow.com/questions/47528368/write-multiple-data-frames-to-csv-file-using-purrrmap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https://stackoverflow.com/questions/47415072/pass-multiple-functions-to-purrrmap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Ghement Statistical Consulting Company Ltd. 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b="1"/>
              <a:t>A Basic R Course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52E7-13E2-4504-AB85-1E721A6D5EBF}" type="slidenum">
              <a:rPr lang="en-CA" smtClean="0"/>
              <a:pPr>
                <a:defRPr/>
              </a:pPr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805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236952"/>
            <a:ext cx="7772401" cy="1543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4080511"/>
            <a:ext cx="6400800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0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0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71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6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51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42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32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2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1E42B-0082-4947-8F3A-B0024B527801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FC65F-B9A5-4287-AC0D-97F94AFFD38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E706A-5ABC-49A7-9F34-691A693D3A63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FF4CB-9AB0-4570-B44A-169DC9DDC1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288371"/>
            <a:ext cx="2057400" cy="61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288371"/>
            <a:ext cx="6019800" cy="6144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02540-F246-46FA-9DB4-023D4C86A4EC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75764-9D41-4270-BD4D-FDB1438CCAE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C9770-841E-4EFD-97E5-86E206998C1F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11A32-943E-4E5E-89C5-1605FFF539F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627252"/>
            <a:ext cx="7772401" cy="1430179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2054"/>
            <a:ext cx="7772401" cy="1575196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9036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807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710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614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518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421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325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229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465C9-2C3B-455D-A619-D25879CF90AD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BA6E-FB53-401A-A1FC-0931BD3E0E6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680211"/>
            <a:ext cx="4038600" cy="475226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0211"/>
            <a:ext cx="4038600" cy="475226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442ED-5AD5-4C30-BAD4-69AC39EA846C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E39BC-3EBC-4061-9729-2945F322596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611870"/>
            <a:ext cx="4040187" cy="67175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362" indent="0">
              <a:buNone/>
              <a:defRPr sz="1700" b="1"/>
            </a:lvl2pPr>
            <a:lvl3pPr marL="780725" indent="0">
              <a:buNone/>
              <a:defRPr sz="1500" b="1"/>
            </a:lvl3pPr>
            <a:lvl4pPr marL="1171088" indent="0">
              <a:buNone/>
              <a:defRPr sz="1400" b="1"/>
            </a:lvl4pPr>
            <a:lvl5pPr marL="1561450" indent="0">
              <a:buNone/>
              <a:defRPr sz="1400" b="1"/>
            </a:lvl5pPr>
            <a:lvl6pPr marL="1951813" indent="0">
              <a:buNone/>
              <a:defRPr sz="1400" b="1"/>
            </a:lvl6pPr>
            <a:lvl7pPr marL="2342175" indent="0">
              <a:buNone/>
              <a:defRPr sz="1400" b="1"/>
            </a:lvl7pPr>
            <a:lvl8pPr marL="2732538" indent="0">
              <a:buNone/>
              <a:defRPr sz="1400" b="1"/>
            </a:lvl8pPr>
            <a:lvl9pPr marL="3122901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283620"/>
            <a:ext cx="4040187" cy="414885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611870"/>
            <a:ext cx="4041775" cy="67175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362" indent="0">
              <a:buNone/>
              <a:defRPr sz="1700" b="1"/>
            </a:lvl2pPr>
            <a:lvl3pPr marL="780725" indent="0">
              <a:buNone/>
              <a:defRPr sz="1500" b="1"/>
            </a:lvl3pPr>
            <a:lvl4pPr marL="1171088" indent="0">
              <a:buNone/>
              <a:defRPr sz="1400" b="1"/>
            </a:lvl4pPr>
            <a:lvl5pPr marL="1561450" indent="0">
              <a:buNone/>
              <a:defRPr sz="1400" b="1"/>
            </a:lvl5pPr>
            <a:lvl6pPr marL="1951813" indent="0">
              <a:buNone/>
              <a:defRPr sz="1400" b="1"/>
            </a:lvl6pPr>
            <a:lvl7pPr marL="2342175" indent="0">
              <a:buNone/>
              <a:defRPr sz="1400" b="1"/>
            </a:lvl7pPr>
            <a:lvl8pPr marL="2732538" indent="0">
              <a:buNone/>
              <a:defRPr sz="1400" b="1"/>
            </a:lvl8pPr>
            <a:lvl9pPr marL="3122901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283620"/>
            <a:ext cx="4041775" cy="414885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7AC0F-A94E-4018-897D-6245AB21A5F9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D6CD1-414D-4686-91D9-6481CE0E0C7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BD55E-BAC9-47BC-9A62-9666A280B745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357E6-C0D2-4BB1-8A95-9B17F63BC5E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3D7D8-7724-4B00-8870-D0C4E273357F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F2E39-F847-4BA1-A0A6-2D9F13E0860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86702"/>
            <a:ext cx="3008313" cy="1220153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86703"/>
            <a:ext cx="5111750" cy="61457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506856"/>
            <a:ext cx="3008313" cy="4925616"/>
          </a:xfrm>
        </p:spPr>
        <p:txBody>
          <a:bodyPr/>
          <a:lstStyle>
            <a:lvl1pPr marL="0" indent="0">
              <a:buNone/>
              <a:defRPr sz="1200"/>
            </a:lvl1pPr>
            <a:lvl2pPr marL="390362" indent="0">
              <a:buNone/>
              <a:defRPr sz="1000"/>
            </a:lvl2pPr>
            <a:lvl3pPr marL="780725" indent="0">
              <a:buNone/>
              <a:defRPr sz="800"/>
            </a:lvl3pPr>
            <a:lvl4pPr marL="1171088" indent="0">
              <a:buNone/>
              <a:defRPr sz="800"/>
            </a:lvl4pPr>
            <a:lvl5pPr marL="1561450" indent="0">
              <a:buNone/>
              <a:defRPr sz="800"/>
            </a:lvl5pPr>
            <a:lvl6pPr marL="1951813" indent="0">
              <a:buNone/>
              <a:defRPr sz="800"/>
            </a:lvl6pPr>
            <a:lvl7pPr marL="2342175" indent="0">
              <a:buNone/>
              <a:defRPr sz="800"/>
            </a:lvl7pPr>
            <a:lvl8pPr marL="2732538" indent="0">
              <a:buNone/>
              <a:defRPr sz="800"/>
            </a:lvl8pPr>
            <a:lvl9pPr marL="312290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F1E5D-04BA-4BDB-9D10-3BA10982A413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02BE4-A199-41DB-B120-1BA7519344C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5040631"/>
            <a:ext cx="5486400" cy="595075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43414"/>
            <a:ext cx="5486400" cy="4320540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390362" indent="0">
              <a:buNone/>
              <a:defRPr sz="2400"/>
            </a:lvl2pPr>
            <a:lvl3pPr marL="780725" indent="0">
              <a:buNone/>
              <a:defRPr sz="2100"/>
            </a:lvl3pPr>
            <a:lvl4pPr marL="1171088" indent="0">
              <a:buNone/>
              <a:defRPr sz="1700"/>
            </a:lvl4pPr>
            <a:lvl5pPr marL="1561450" indent="0">
              <a:buNone/>
              <a:defRPr sz="1700"/>
            </a:lvl5pPr>
            <a:lvl6pPr marL="1951813" indent="0">
              <a:buNone/>
              <a:defRPr sz="1700"/>
            </a:lvl6pPr>
            <a:lvl7pPr marL="2342175" indent="0">
              <a:buNone/>
              <a:defRPr sz="1700"/>
            </a:lvl7pPr>
            <a:lvl8pPr marL="2732538" indent="0">
              <a:buNone/>
              <a:defRPr sz="1700"/>
            </a:lvl8pPr>
            <a:lvl9pPr marL="3122901" indent="0">
              <a:buNone/>
              <a:defRPr sz="17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635707"/>
            <a:ext cx="5486400" cy="845105"/>
          </a:xfrm>
        </p:spPr>
        <p:txBody>
          <a:bodyPr/>
          <a:lstStyle>
            <a:lvl1pPr marL="0" indent="0">
              <a:buNone/>
              <a:defRPr sz="1200"/>
            </a:lvl1pPr>
            <a:lvl2pPr marL="390362" indent="0">
              <a:buNone/>
              <a:defRPr sz="1000"/>
            </a:lvl2pPr>
            <a:lvl3pPr marL="780725" indent="0">
              <a:buNone/>
              <a:defRPr sz="800"/>
            </a:lvl3pPr>
            <a:lvl4pPr marL="1171088" indent="0">
              <a:buNone/>
              <a:defRPr sz="800"/>
            </a:lvl4pPr>
            <a:lvl5pPr marL="1561450" indent="0">
              <a:buNone/>
              <a:defRPr sz="800"/>
            </a:lvl5pPr>
            <a:lvl6pPr marL="1951813" indent="0">
              <a:buNone/>
              <a:defRPr sz="800"/>
            </a:lvl6pPr>
            <a:lvl7pPr marL="2342175" indent="0">
              <a:buNone/>
              <a:defRPr sz="800"/>
            </a:lvl7pPr>
            <a:lvl8pPr marL="2732538" indent="0">
              <a:buNone/>
              <a:defRPr sz="800"/>
            </a:lvl8pPr>
            <a:lvl9pPr marL="312290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8E37-E4AE-4E9F-9AFE-EE79FF9719A8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9E9F3-1077-4AEC-A1E9-60038F02324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88370"/>
            <a:ext cx="822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72" tIns="39036" rIns="78072" bIns="390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80211"/>
            <a:ext cx="8229600" cy="475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72" tIns="39036" rIns="78072" bIns="390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674168"/>
            <a:ext cx="2133600" cy="383381"/>
          </a:xfrm>
          <a:prstGeom prst="rect">
            <a:avLst/>
          </a:prstGeom>
        </p:spPr>
        <p:txBody>
          <a:bodyPr vert="horz" lIns="78072" tIns="39036" rIns="78072" bIns="3903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0628CDB-C3DC-4EBB-A6C3-7058422E5A4E}" type="datetime1">
              <a:rPr lang="en-CA"/>
              <a:pPr>
                <a:defRPr/>
              </a:pPr>
              <a:t>2022-05-04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74168"/>
            <a:ext cx="2895600" cy="383381"/>
          </a:xfrm>
          <a:prstGeom prst="rect">
            <a:avLst/>
          </a:prstGeom>
        </p:spPr>
        <p:txBody>
          <a:bodyPr vert="horz" lIns="78072" tIns="39036" rIns="78072" bIns="3903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74168"/>
            <a:ext cx="2133600" cy="383381"/>
          </a:xfrm>
          <a:prstGeom prst="rect">
            <a:avLst/>
          </a:prstGeom>
        </p:spPr>
        <p:txBody>
          <a:bodyPr vert="horz" lIns="78072" tIns="39036" rIns="78072" bIns="3903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9415212-0258-4650-A76C-6D3CC29AA72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5pPr>
      <a:lvl6pPr marL="390362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6pPr>
      <a:lvl7pPr marL="780725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7pPr>
      <a:lvl8pPr marL="1171088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8pPr>
      <a:lvl9pPr marL="156145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33413" indent="-2428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250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5775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6994" indent="-195181" algn="l" defTabSz="78072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7357" indent="-195181" algn="l" defTabSz="78072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7720" indent="-195181" algn="l" defTabSz="78072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8082" indent="-195181" algn="l" defTabSz="78072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362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0725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1088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1450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1813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2175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2538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2901" algn="l" defTabSz="78072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miae.org/intro-to-r-with-dr-isabella-ghemen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atlas.gamepedia.com/Egg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cl-prog.stanford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3090-cheese-png-image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gamepedia.com/Eg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freepngimg.com/png/3090-cheese-png-image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485775" y="932803"/>
            <a:ext cx="8351838" cy="1543526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CA" sz="5700" b="1" dirty="0"/>
            </a:br>
            <a:r>
              <a:rPr lang="en-CA" sz="5700" b="1" dirty="0"/>
              <a:t>Make Your R Code purr </a:t>
            </a:r>
            <a:br>
              <a:rPr lang="en-CA" sz="5700" b="1" dirty="0"/>
            </a:br>
            <a:r>
              <a:rPr lang="en-CA" sz="5700" b="1" dirty="0"/>
              <a:t>with </a:t>
            </a:r>
            <a:r>
              <a:rPr lang="en-CA" sz="5700" b="1" dirty="0" err="1"/>
              <a:t>purrr</a:t>
            </a:r>
            <a:br>
              <a:rPr lang="en-CA" sz="6000" b="1" dirty="0"/>
            </a:br>
            <a:endParaRPr lang="en-CA" sz="3400" b="1" dirty="0"/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899319" y="4981813"/>
            <a:ext cx="7704137" cy="2193608"/>
          </a:xfrm>
        </p:spPr>
        <p:txBody>
          <a:bodyPr/>
          <a:lstStyle/>
          <a:p>
            <a:pPr eaLnBrk="1" hangingPunct="1"/>
            <a:r>
              <a:rPr lang="en-CA" sz="2400" b="1" dirty="0">
                <a:solidFill>
                  <a:schemeClr val="tx1"/>
                </a:solidFill>
              </a:rPr>
              <a:t>Dr. Isabella R. Ghement</a:t>
            </a:r>
          </a:p>
          <a:p>
            <a:pPr algn="l" eaLnBrk="1" hangingPunct="1"/>
            <a:r>
              <a:rPr lang="en-CA" sz="2200" dirty="0">
                <a:solidFill>
                  <a:schemeClr val="tx1"/>
                </a:solidFill>
              </a:rPr>
              <a:t>                                    Phone: </a:t>
            </a:r>
            <a:r>
              <a:rPr lang="en-CA" sz="2200" dirty="0">
                <a:solidFill>
                  <a:srgbClr val="0000FF"/>
                </a:solidFill>
              </a:rPr>
              <a:t>604-767-1250</a:t>
            </a:r>
            <a:endParaRPr lang="en-CA" sz="2200" b="1" dirty="0">
              <a:solidFill>
                <a:schemeClr val="tx1"/>
              </a:solidFill>
            </a:endParaRPr>
          </a:p>
          <a:p>
            <a:pPr eaLnBrk="1" hangingPunct="1"/>
            <a:r>
              <a:rPr lang="en-CA" sz="2200" dirty="0">
                <a:solidFill>
                  <a:schemeClr val="tx1"/>
                </a:solidFill>
              </a:rPr>
              <a:t>     E-mail: </a:t>
            </a:r>
            <a:r>
              <a:rPr lang="en-CA" sz="2200" dirty="0">
                <a:solidFill>
                  <a:srgbClr val="0000FF"/>
                </a:solidFill>
              </a:rPr>
              <a:t>isabella@ghement.ca</a:t>
            </a:r>
            <a:endParaRPr lang="en-CA" sz="2200" u="sng" dirty="0">
              <a:solidFill>
                <a:srgbClr val="0000FF"/>
              </a:solidFill>
            </a:endParaRPr>
          </a:p>
          <a:p>
            <a:pPr eaLnBrk="1" hangingPunct="1"/>
            <a:r>
              <a:rPr lang="en-CA" sz="2200" dirty="0">
                <a:solidFill>
                  <a:schemeClr val="tx1"/>
                </a:solidFill>
              </a:rPr>
              <a:t>Web: </a:t>
            </a:r>
            <a:r>
              <a:rPr lang="en-CA" sz="2200" dirty="0">
                <a:solidFill>
                  <a:srgbClr val="0000FF"/>
                </a:solidFill>
              </a:rPr>
              <a:t>www.ghement.ca</a:t>
            </a:r>
          </a:p>
          <a:p>
            <a:pPr eaLnBrk="1" hangingPunct="1"/>
            <a:r>
              <a:rPr lang="en-CA" sz="2200" dirty="0">
                <a:solidFill>
                  <a:schemeClr val="tx1"/>
                </a:solidFill>
              </a:rPr>
              <a:t>Twitter: </a:t>
            </a:r>
            <a:r>
              <a:rPr lang="en-CA" sz="2200" dirty="0">
                <a:solidFill>
                  <a:srgbClr val="0000FF"/>
                </a:solidFill>
              </a:rPr>
              <a:t>@</a:t>
            </a:r>
            <a:r>
              <a:rPr lang="en-CA" sz="2200" dirty="0" err="1">
                <a:solidFill>
                  <a:srgbClr val="0000FF"/>
                </a:solidFill>
              </a:rPr>
              <a:t>IsabellaGhement</a:t>
            </a:r>
            <a:endParaRPr lang="en-CA" sz="2200" dirty="0">
              <a:solidFill>
                <a:srgbClr val="0000FF"/>
              </a:solidFill>
            </a:endParaRPr>
          </a:p>
          <a:p>
            <a:pPr eaLnBrk="1" hangingPunct="1"/>
            <a:endParaRPr lang="en-CA" sz="2200" dirty="0">
              <a:solidFill>
                <a:schemeClr val="tx1"/>
              </a:solidFill>
            </a:endParaRPr>
          </a:p>
        </p:txBody>
      </p:sp>
      <p:sp>
        <p:nvSpPr>
          <p:cNvPr id="2052" name="TextBox 3"/>
          <p:cNvSpPr txBox="1">
            <a:spLocks noChangeArrowheads="1"/>
          </p:cNvSpPr>
          <p:nvPr/>
        </p:nvSpPr>
        <p:spPr bwMode="auto">
          <a:xfrm>
            <a:off x="179388" y="0"/>
            <a:ext cx="8964612" cy="4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072" tIns="39036" rIns="78072" bIns="39036">
            <a:spAutoFit/>
          </a:bodyPr>
          <a:lstStyle/>
          <a:p>
            <a:pPr algn="ctr"/>
            <a:r>
              <a:rPr lang="en-CA" sz="2100" b="1" dirty="0">
                <a:latin typeface="Calibri" pitchFamily="34" charset="0"/>
              </a:rPr>
              <a:t>Ghement Statistical Consulting Company Ltd. </a:t>
            </a:r>
          </a:p>
        </p:txBody>
      </p:sp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3806" y="3453609"/>
            <a:ext cx="1863725" cy="130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1745456" y="2763173"/>
            <a:ext cx="5832475" cy="50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072" tIns="39036" rIns="78072" bIns="39036">
            <a:spAutoFit/>
          </a:bodyPr>
          <a:lstStyle/>
          <a:p>
            <a:pPr algn="ctr"/>
            <a:r>
              <a:rPr lang="en-US" sz="2800" b="0" i="0" dirty="0">
                <a:solidFill>
                  <a:srgbClr val="FF5050"/>
                </a:solidFill>
                <a:effectLst/>
                <a:latin typeface="Helvetica" panose="020B0604020202020204" pitchFamily="34" charset="0"/>
              </a:rPr>
              <a:t>R Ladies Baltimore May 2022</a:t>
            </a:r>
            <a:endParaRPr lang="en-CA" sz="2500" dirty="0">
              <a:solidFill>
                <a:srgbClr val="FF5050"/>
              </a:solidFill>
              <a:latin typeface="Calibr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0C6E9A-A17B-4C62-BE62-CC6E68E6B2FE}" type="slidenum">
              <a:rPr lang="en-CA"/>
              <a:pPr>
                <a:defRPr/>
              </a:pPr>
              <a:t>1</a:t>
            </a:fld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17C0C-108E-428B-91B3-50CB6D8B876A}"/>
              </a:ext>
            </a:extLst>
          </p:cNvPr>
          <p:cNvSpPr txBox="1"/>
          <p:nvPr/>
        </p:nvSpPr>
        <p:spPr>
          <a:xfrm>
            <a:off x="1655043" y="201000"/>
            <a:ext cx="6192688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CA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42A2-310A-BF73-0954-1C042D92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FAA95-C9D4-1B1B-92D1-19710982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1796272"/>
            <a:ext cx="1892365" cy="105972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438F48-8657-C953-469C-50C5C0CA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2" y="118096"/>
            <a:ext cx="8229600" cy="1200150"/>
          </a:xfrm>
        </p:spPr>
        <p:txBody>
          <a:bodyPr/>
          <a:lstStyle/>
          <a:p>
            <a:r>
              <a:rPr lang="en-CA" b="1" dirty="0"/>
              <a:t>When do we need </a:t>
            </a:r>
            <a:r>
              <a:rPr lang="en-CA" b="1" dirty="0" err="1"/>
              <a:t>purrr</a:t>
            </a:r>
            <a:r>
              <a:rPr lang="en-CA" b="1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3282B-E4A4-5423-27DB-21F46D3F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3518022"/>
            <a:ext cx="1892365" cy="1059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CEA25-02BC-3E06-7BC7-BE68F13E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043" y="5328642"/>
            <a:ext cx="1892365" cy="1059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C2BEB-92D8-39BE-BB2D-12C641BF4DD7}"/>
              </a:ext>
            </a:extLst>
          </p:cNvPr>
          <p:cNvSpPr txBox="1"/>
          <p:nvPr/>
        </p:nvSpPr>
        <p:spPr>
          <a:xfrm>
            <a:off x="6441778" y="3382862"/>
            <a:ext cx="2493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we need to combine all eggs and  make a single giant </a:t>
            </a:r>
            <a:r>
              <a:rPr lang="en-CA" dirty="0" err="1"/>
              <a:t>omellete</a:t>
            </a:r>
            <a:r>
              <a:rPr lang="en-CA" dirty="0"/>
              <a:t>?  </a:t>
            </a:r>
          </a:p>
        </p:txBody>
      </p:sp>
      <p:pic>
        <p:nvPicPr>
          <p:cNvPr id="17" name="Picture 2" descr="Plain Egg Omelette Stock Photo | Adobe Stock">
            <a:extLst>
              <a:ext uri="{FF2B5EF4-FFF2-40B4-BE49-F238E27FC236}">
                <a16:creationId xmlns:a16="http://schemas.microsoft.com/office/drawing/2014/main" id="{2E7BFD37-A7B3-A5E8-E9B1-F87DB3D2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80618"/>
            <a:ext cx="4421372" cy="296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CA01-B5B7-D006-FD64-8BAE0F10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05"/>
            <a:ext cx="8229600" cy="1137473"/>
          </a:xfrm>
        </p:spPr>
        <p:txBody>
          <a:bodyPr/>
          <a:lstStyle/>
          <a:p>
            <a:r>
              <a:rPr lang="en-CA" b="1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4CC5-387F-DC26-1AE1-81B59201C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202"/>
            <a:ext cx="8229600" cy="4848246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/>
              <a:t>The </a:t>
            </a:r>
            <a:r>
              <a:rPr lang="en-CA" b="1" dirty="0"/>
              <a:t>map() </a:t>
            </a:r>
            <a:r>
              <a:rPr lang="en-CA" dirty="0"/>
              <a:t>function is the workhorse of the </a:t>
            </a:r>
            <a:r>
              <a:rPr lang="en-CA" b="1" dirty="0" err="1"/>
              <a:t>purrr</a:t>
            </a:r>
            <a:r>
              <a:rPr lang="en-CA" b="1" dirty="0"/>
              <a:t> </a:t>
            </a:r>
            <a:r>
              <a:rPr lang="en-CA" dirty="0"/>
              <a:t>package. 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dirty="0"/>
              <a:t>We can use </a:t>
            </a:r>
            <a:r>
              <a:rPr lang="en-CA" b="1" dirty="0"/>
              <a:t>map() </a:t>
            </a:r>
            <a:r>
              <a:rPr lang="en-CA" dirty="0"/>
              <a:t>to apply the same operation (with the operation encapsulated into a named/unnamed R function) to our input ingredient(s).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349E-79F2-2B02-EEDA-AD7F120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81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C198-241F-2172-46B1-0AD8067C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1" y="14705"/>
            <a:ext cx="8229600" cy="1200150"/>
          </a:xfrm>
        </p:spPr>
        <p:txBody>
          <a:bodyPr/>
          <a:lstStyle/>
          <a:p>
            <a:r>
              <a:rPr lang="en-CA" b="1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2913-5A2F-57F2-7D0B-FC24F93C7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93" y="1043500"/>
            <a:ext cx="8229600" cy="5976664"/>
          </a:xfrm>
        </p:spPr>
        <p:txBody>
          <a:bodyPr/>
          <a:lstStyle/>
          <a:p>
            <a:pPr marL="0" indent="0" algn="just">
              <a:buNone/>
            </a:pPr>
            <a:r>
              <a:rPr lang="en-CA" b="1" dirty="0"/>
              <a:t>Example 1: </a:t>
            </a:r>
          </a:p>
          <a:p>
            <a:pPr marL="0" indent="0" algn="just">
              <a:buNone/>
            </a:pPr>
            <a:r>
              <a:rPr lang="en-CA" dirty="0"/>
              <a:t>Use map() to apply the same operation to each element of a vector via a named R function. 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dirty="0" err="1">
                <a:solidFill>
                  <a:srgbClr val="0000FF"/>
                </a:solidFill>
              </a:rPr>
              <a:t>FtoC</a:t>
            </a:r>
            <a:r>
              <a:rPr lang="en-CA" dirty="0">
                <a:solidFill>
                  <a:srgbClr val="0000FF"/>
                </a:solidFill>
              </a:rPr>
              <a:t> &lt;- function(F) {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0000FF"/>
                </a:solidFill>
              </a:rPr>
              <a:t>     C &lt;- (F - 32)*5/9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0000FF"/>
                </a:solidFill>
              </a:rPr>
              <a:t>     C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0000FF"/>
                </a:solidFill>
              </a:rPr>
              <a:t>}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2EAA0-6DA2-49DC-410D-9D473FA7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54F13-8DFE-BF27-D6D2-C883185F5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1080" y="4387093"/>
            <a:ext cx="1268297" cy="71024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FC45EC3-9A49-CDCA-3A9D-A30A779CF787}"/>
              </a:ext>
            </a:extLst>
          </p:cNvPr>
          <p:cNvSpPr/>
          <p:nvPr/>
        </p:nvSpPr>
        <p:spPr>
          <a:xfrm>
            <a:off x="6971257" y="3785472"/>
            <a:ext cx="1297486" cy="1041332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A93D01-C498-BE9A-E7B4-0757B0AAA420}"/>
              </a:ext>
            </a:extLst>
          </p:cNvPr>
          <p:cNvSpPr/>
          <p:nvPr/>
        </p:nvSpPr>
        <p:spPr>
          <a:xfrm>
            <a:off x="7445661" y="4230383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66D6A-5FB4-ADF1-6719-FBBB8C6E7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50127" y="5291435"/>
            <a:ext cx="1268297" cy="71024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CEEDBD-414B-D4BE-A586-017A190FA6FE}"/>
              </a:ext>
            </a:extLst>
          </p:cNvPr>
          <p:cNvSpPr/>
          <p:nvPr/>
        </p:nvSpPr>
        <p:spPr>
          <a:xfrm>
            <a:off x="7080796" y="4899527"/>
            <a:ext cx="1297486" cy="1041332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127745-AC74-8864-2254-97A762E6EFD8}"/>
              </a:ext>
            </a:extLst>
          </p:cNvPr>
          <p:cNvSpPr/>
          <p:nvPr/>
        </p:nvSpPr>
        <p:spPr>
          <a:xfrm>
            <a:off x="7565296" y="5236331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D0E47-1CD1-FB24-D466-B2DCE54F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1080" y="6273567"/>
            <a:ext cx="1268297" cy="71024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D0694A-EABC-8CF2-9752-BAD54C5703B6}"/>
              </a:ext>
            </a:extLst>
          </p:cNvPr>
          <p:cNvSpPr/>
          <p:nvPr/>
        </p:nvSpPr>
        <p:spPr>
          <a:xfrm>
            <a:off x="7086307" y="6072686"/>
            <a:ext cx="1297486" cy="1041332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563305-315F-B7DB-99B1-F6A8283BB1DC}"/>
              </a:ext>
            </a:extLst>
          </p:cNvPr>
          <p:cNvSpPr/>
          <p:nvPr/>
        </p:nvSpPr>
        <p:spPr>
          <a:xfrm>
            <a:off x="7537198" y="6336341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D396-5D0D-19E4-06FA-5667F7C226C6}"/>
              </a:ext>
            </a:extLst>
          </p:cNvPr>
          <p:cNvSpPr txBox="1"/>
          <p:nvPr/>
        </p:nvSpPr>
        <p:spPr>
          <a:xfrm>
            <a:off x="4594993" y="2440719"/>
            <a:ext cx="2376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Temp column</a:t>
            </a:r>
          </a:p>
          <a:p>
            <a:r>
              <a:rPr lang="en-CA" dirty="0"/>
              <a:t>of </a:t>
            </a:r>
            <a:r>
              <a:rPr lang="en-CA" dirty="0" err="1"/>
              <a:t>airquality</a:t>
            </a:r>
            <a:r>
              <a:rPr lang="en-CA" dirty="0"/>
              <a:t> </a:t>
            </a:r>
          </a:p>
          <a:p>
            <a:r>
              <a:rPr lang="en-CA" dirty="0"/>
              <a:t>dataset</a:t>
            </a:r>
          </a:p>
          <a:p>
            <a:r>
              <a:rPr lang="en-CA" dirty="0"/>
              <a:t>(expressed </a:t>
            </a:r>
          </a:p>
          <a:p>
            <a:r>
              <a:rPr lang="en-CA" dirty="0"/>
              <a:t>in degrees Fahrenheit)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2DBFD-2F1B-2E8B-594F-CFE05150F0FC}"/>
              </a:ext>
            </a:extLst>
          </p:cNvPr>
          <p:cNvSpPr txBox="1"/>
          <p:nvPr/>
        </p:nvSpPr>
        <p:spPr>
          <a:xfrm>
            <a:off x="6761846" y="2379863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TempC</a:t>
            </a:r>
            <a:r>
              <a:rPr lang="en-CA" dirty="0"/>
              <a:t> column</a:t>
            </a:r>
          </a:p>
          <a:p>
            <a:r>
              <a:rPr lang="en-CA" dirty="0"/>
              <a:t>of </a:t>
            </a:r>
            <a:r>
              <a:rPr lang="en-CA" dirty="0" err="1"/>
              <a:t>airquality</a:t>
            </a:r>
            <a:r>
              <a:rPr lang="en-CA" dirty="0"/>
              <a:t> </a:t>
            </a:r>
          </a:p>
          <a:p>
            <a:r>
              <a:rPr lang="en-CA" dirty="0"/>
              <a:t>dataset</a:t>
            </a:r>
          </a:p>
          <a:p>
            <a:r>
              <a:rPr lang="en-CA" dirty="0"/>
              <a:t>(converted to  </a:t>
            </a:r>
          </a:p>
          <a:p>
            <a:r>
              <a:rPr lang="en-CA" dirty="0"/>
              <a:t>Degrees Celsius)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9281B1-83C8-D136-C61A-07ED9471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37" y="4934919"/>
            <a:ext cx="3629532" cy="221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40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408C-94BD-8AD4-3A91-FCD52796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8"/>
            <a:ext cx="8229600" cy="930876"/>
          </a:xfrm>
        </p:spPr>
        <p:txBody>
          <a:bodyPr/>
          <a:lstStyle/>
          <a:p>
            <a:r>
              <a:rPr lang="en-CA" b="1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FD79-634A-DF76-6871-A51DDDF21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636980"/>
            <a:ext cx="8229600" cy="6563919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magrittr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dplyr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purrr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CA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test that we can apply map to a single column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map(.x = </a:t>
            </a:r>
            <a:r>
              <a:rPr lang="en-CA" sz="2400" dirty="0" err="1">
                <a:solidFill>
                  <a:srgbClr val="0000FF"/>
                </a:solidFill>
              </a:rPr>
              <a:t>airquality$Temp</a:t>
            </a:r>
            <a:r>
              <a:rPr lang="en-CA" sz="2400" dirty="0">
                <a:solidFill>
                  <a:srgbClr val="0000FF"/>
                </a:solidFill>
              </a:rPr>
              <a:t>, .f = </a:t>
            </a:r>
            <a:r>
              <a:rPr lang="en-CA" sz="2400" dirty="0" err="1">
                <a:solidFill>
                  <a:srgbClr val="0000FF"/>
                </a:solidFill>
              </a:rPr>
              <a:t>FtoC</a:t>
            </a:r>
            <a:r>
              <a:rPr lang="en-CA" sz="2400" dirty="0">
                <a:solidFill>
                  <a:srgbClr val="0000FF"/>
                </a:solidFill>
              </a:rPr>
              <a:t>) 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save the result of Temp column conversion as a new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column in </a:t>
            </a:r>
            <a:r>
              <a:rPr lang="en-CA" sz="2400" dirty="0" err="1">
                <a:solidFill>
                  <a:srgbClr val="00B050"/>
                </a:solidFill>
              </a:rPr>
              <a:t>airquality</a:t>
            </a:r>
            <a:r>
              <a:rPr lang="en-CA" sz="2400" dirty="0">
                <a:solidFill>
                  <a:srgbClr val="00B050"/>
                </a:solidFill>
              </a:rPr>
              <a:t> dataset, named </a:t>
            </a:r>
            <a:r>
              <a:rPr lang="en-CA" sz="2400" dirty="0" err="1">
                <a:solidFill>
                  <a:srgbClr val="00B050"/>
                </a:solidFill>
              </a:rPr>
              <a:t>TempC</a:t>
            </a:r>
            <a:endParaRPr lang="en-CA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mutate(</a:t>
            </a:r>
            <a:r>
              <a:rPr lang="en-CA" sz="2400" dirty="0" err="1">
                <a:solidFill>
                  <a:srgbClr val="0000FF"/>
                </a:solidFill>
              </a:rPr>
              <a:t>TempC</a:t>
            </a:r>
            <a:r>
              <a:rPr lang="en-CA" sz="2400" dirty="0">
                <a:solidFill>
                  <a:srgbClr val="0000FF"/>
                </a:solidFill>
              </a:rPr>
              <a:t> = map(Temp, </a:t>
            </a:r>
            <a:r>
              <a:rPr lang="en-CA" sz="2400" dirty="0" err="1">
                <a:solidFill>
                  <a:srgbClr val="0000FF"/>
                </a:solidFill>
              </a:rPr>
              <a:t>FtoC</a:t>
            </a:r>
            <a:r>
              <a:rPr lang="en-CA" sz="2400" dirty="0">
                <a:solidFill>
                  <a:srgbClr val="0000FF"/>
                </a:solidFill>
              </a:rPr>
              <a:t>),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               </a:t>
            </a:r>
            <a:r>
              <a:rPr lang="en-CA" sz="2400" dirty="0" err="1">
                <a:solidFill>
                  <a:srgbClr val="0000FF"/>
                </a:solidFill>
              </a:rPr>
              <a:t>TempC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  <a:r>
              <a:rPr lang="en-CA" sz="2400" dirty="0" err="1">
                <a:solidFill>
                  <a:srgbClr val="0000FF"/>
                </a:solidFill>
              </a:rPr>
              <a:t>unlist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TempC</a:t>
            </a:r>
            <a:r>
              <a:rPr lang="en-CA" sz="24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str(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78C34-CC75-F75E-D9EE-AF32CDE1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30BB8-432A-2E1F-ADD2-F3BB4A852A07}"/>
              </a:ext>
            </a:extLst>
          </p:cNvPr>
          <p:cNvSpPr txBox="1"/>
          <p:nvPr/>
        </p:nvSpPr>
        <p:spPr>
          <a:xfrm>
            <a:off x="5646640" y="288082"/>
            <a:ext cx="349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>
                <a:latin typeface="+mn-lt"/>
              </a:rPr>
              <a:t>map(</a:t>
            </a:r>
            <a:r>
              <a:rPr lang="en-CA" sz="3000" dirty="0">
                <a:solidFill>
                  <a:srgbClr val="0099FF"/>
                </a:solidFill>
                <a:latin typeface="+mn-lt"/>
              </a:rPr>
              <a:t>.x</a:t>
            </a:r>
            <a:r>
              <a:rPr lang="en-CA" sz="3000" dirty="0">
                <a:latin typeface="+mn-lt"/>
              </a:rPr>
              <a:t>, </a:t>
            </a:r>
            <a:r>
              <a:rPr lang="en-CA" sz="3000" dirty="0">
                <a:solidFill>
                  <a:srgbClr val="FF5050"/>
                </a:solidFill>
                <a:latin typeface="+mn-lt"/>
              </a:rPr>
              <a:t>.f</a:t>
            </a:r>
            <a:r>
              <a:rPr lang="en-CA" sz="3000" dirty="0">
                <a:latin typeface="+mn-lt"/>
              </a:rPr>
              <a:t>, ...)</a:t>
            </a:r>
          </a:p>
          <a:p>
            <a:r>
              <a:rPr lang="en-CA" sz="3000" dirty="0">
                <a:latin typeface="+mn-lt"/>
              </a:rPr>
              <a:t>           |   |</a:t>
            </a:r>
          </a:p>
          <a:p>
            <a:r>
              <a:rPr lang="en-CA" sz="3000" dirty="0">
                <a:latin typeface="+mn-lt"/>
              </a:rPr>
              <a:t> </a:t>
            </a:r>
            <a:r>
              <a:rPr lang="en-CA" sz="3000" dirty="0">
                <a:solidFill>
                  <a:srgbClr val="0099FF"/>
                </a:solidFill>
                <a:latin typeface="+mn-lt"/>
              </a:rPr>
              <a:t>vector</a:t>
            </a:r>
            <a:r>
              <a:rPr lang="en-CA" sz="3000" dirty="0">
                <a:latin typeface="+mn-lt"/>
              </a:rPr>
              <a:t>   </a:t>
            </a:r>
            <a:r>
              <a:rPr lang="en-CA" sz="3000" dirty="0">
                <a:solidFill>
                  <a:srgbClr val="FF5050"/>
                </a:solidFill>
                <a:latin typeface="+mn-lt"/>
              </a:rPr>
              <a:t>function</a:t>
            </a:r>
            <a:endParaRPr lang="en-CA" sz="3000" dirty="0">
              <a:latin typeface="+mn-lt"/>
            </a:endParaRPr>
          </a:p>
          <a:p>
            <a:r>
              <a:rPr lang="en-CA" sz="3000" dirty="0">
                <a:solidFill>
                  <a:srgbClr val="0099FF"/>
                </a:solidFill>
                <a:latin typeface="+mn-lt"/>
              </a:rPr>
              <a:t> or  list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4D3183-50BD-AF80-0994-2B4CA0585EFE}"/>
              </a:ext>
            </a:extLst>
          </p:cNvPr>
          <p:cNvSpPr/>
          <p:nvPr/>
        </p:nvSpPr>
        <p:spPr>
          <a:xfrm>
            <a:off x="6660232" y="5616674"/>
            <a:ext cx="886968" cy="1490615"/>
          </a:xfrm>
          <a:custGeom>
            <a:avLst/>
            <a:gdLst>
              <a:gd name="connsiteX0" fmla="*/ 45720 w 886968"/>
              <a:gd name="connsiteY0" fmla="*/ 64151 h 1490615"/>
              <a:gd name="connsiteX1" fmla="*/ 27432 w 886968"/>
              <a:gd name="connsiteY1" fmla="*/ 292751 h 1490615"/>
              <a:gd name="connsiteX2" fmla="*/ 0 w 886968"/>
              <a:gd name="connsiteY2" fmla="*/ 768239 h 1490615"/>
              <a:gd name="connsiteX3" fmla="*/ 18288 w 886968"/>
              <a:gd name="connsiteY3" fmla="*/ 1015127 h 1490615"/>
              <a:gd name="connsiteX4" fmla="*/ 27432 w 886968"/>
              <a:gd name="connsiteY4" fmla="*/ 1088279 h 1490615"/>
              <a:gd name="connsiteX5" fmla="*/ 36576 w 886968"/>
              <a:gd name="connsiteY5" fmla="*/ 1198007 h 1490615"/>
              <a:gd name="connsiteX6" fmla="*/ 64008 w 886968"/>
              <a:gd name="connsiteY6" fmla="*/ 1280303 h 1490615"/>
              <a:gd name="connsiteX7" fmla="*/ 82296 w 886968"/>
              <a:gd name="connsiteY7" fmla="*/ 1307735 h 1490615"/>
              <a:gd name="connsiteX8" fmla="*/ 192024 w 886968"/>
              <a:gd name="connsiteY8" fmla="*/ 1335167 h 1490615"/>
              <a:gd name="connsiteX9" fmla="*/ 521208 w 886968"/>
              <a:gd name="connsiteY9" fmla="*/ 1426607 h 1490615"/>
              <a:gd name="connsiteX10" fmla="*/ 795528 w 886968"/>
              <a:gd name="connsiteY10" fmla="*/ 1490615 h 1490615"/>
              <a:gd name="connsiteX11" fmla="*/ 841248 w 886968"/>
              <a:gd name="connsiteY11" fmla="*/ 1481471 h 1490615"/>
              <a:gd name="connsiteX12" fmla="*/ 850392 w 886968"/>
              <a:gd name="connsiteY12" fmla="*/ 1417463 h 1490615"/>
              <a:gd name="connsiteX13" fmla="*/ 859536 w 886968"/>
              <a:gd name="connsiteY13" fmla="*/ 1289447 h 1490615"/>
              <a:gd name="connsiteX14" fmla="*/ 850392 w 886968"/>
              <a:gd name="connsiteY14" fmla="*/ 804815 h 1490615"/>
              <a:gd name="connsiteX15" fmla="*/ 877824 w 886968"/>
              <a:gd name="connsiteY15" fmla="*/ 521351 h 1490615"/>
              <a:gd name="connsiteX16" fmla="*/ 886968 w 886968"/>
              <a:gd name="connsiteY16" fmla="*/ 384191 h 1490615"/>
              <a:gd name="connsiteX17" fmla="*/ 859536 w 886968"/>
              <a:gd name="connsiteY17" fmla="*/ 201311 h 1490615"/>
              <a:gd name="connsiteX18" fmla="*/ 832104 w 886968"/>
              <a:gd name="connsiteY18" fmla="*/ 109871 h 1490615"/>
              <a:gd name="connsiteX19" fmla="*/ 612648 w 886968"/>
              <a:gd name="connsiteY19" fmla="*/ 45863 h 1490615"/>
              <a:gd name="connsiteX20" fmla="*/ 420624 w 886968"/>
              <a:gd name="connsiteY20" fmla="*/ 27575 h 1490615"/>
              <a:gd name="connsiteX21" fmla="*/ 109728 w 886968"/>
              <a:gd name="connsiteY21" fmla="*/ 143 h 149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6968" h="1490615">
                <a:moveTo>
                  <a:pt x="45720" y="64151"/>
                </a:moveTo>
                <a:cubicBezTo>
                  <a:pt x="26566" y="179072"/>
                  <a:pt x="39038" y="91572"/>
                  <a:pt x="27432" y="292751"/>
                </a:cubicBezTo>
                <a:cubicBezTo>
                  <a:pt x="-5262" y="859453"/>
                  <a:pt x="20712" y="374709"/>
                  <a:pt x="0" y="768239"/>
                </a:cubicBezTo>
                <a:cubicBezTo>
                  <a:pt x="6096" y="850535"/>
                  <a:pt x="11241" y="932907"/>
                  <a:pt x="18288" y="1015127"/>
                </a:cubicBezTo>
                <a:cubicBezTo>
                  <a:pt x="20387" y="1039611"/>
                  <a:pt x="24987" y="1063827"/>
                  <a:pt x="27432" y="1088279"/>
                </a:cubicBezTo>
                <a:cubicBezTo>
                  <a:pt x="31084" y="1124800"/>
                  <a:pt x="29708" y="1161952"/>
                  <a:pt x="36576" y="1198007"/>
                </a:cubicBezTo>
                <a:cubicBezTo>
                  <a:pt x="41987" y="1226412"/>
                  <a:pt x="52887" y="1253611"/>
                  <a:pt x="64008" y="1280303"/>
                </a:cubicBezTo>
                <a:cubicBezTo>
                  <a:pt x="68235" y="1290447"/>
                  <a:pt x="72195" y="1303406"/>
                  <a:pt x="82296" y="1307735"/>
                </a:cubicBezTo>
                <a:cubicBezTo>
                  <a:pt x="116949" y="1322586"/>
                  <a:pt x="155633" y="1325311"/>
                  <a:pt x="192024" y="1335167"/>
                </a:cubicBezTo>
                <a:cubicBezTo>
                  <a:pt x="301947" y="1364938"/>
                  <a:pt x="410925" y="1398201"/>
                  <a:pt x="521208" y="1426607"/>
                </a:cubicBezTo>
                <a:cubicBezTo>
                  <a:pt x="612136" y="1450028"/>
                  <a:pt x="704088" y="1469279"/>
                  <a:pt x="795528" y="1490615"/>
                </a:cubicBezTo>
                <a:cubicBezTo>
                  <a:pt x="810768" y="1487567"/>
                  <a:pt x="831923" y="1493904"/>
                  <a:pt x="841248" y="1481471"/>
                </a:cubicBezTo>
                <a:cubicBezTo>
                  <a:pt x="854180" y="1464229"/>
                  <a:pt x="848349" y="1438919"/>
                  <a:pt x="850392" y="1417463"/>
                </a:cubicBezTo>
                <a:cubicBezTo>
                  <a:pt x="854448" y="1374875"/>
                  <a:pt x="856488" y="1332119"/>
                  <a:pt x="859536" y="1289447"/>
                </a:cubicBezTo>
                <a:cubicBezTo>
                  <a:pt x="856488" y="1127903"/>
                  <a:pt x="846546" y="966342"/>
                  <a:pt x="850392" y="804815"/>
                </a:cubicBezTo>
                <a:cubicBezTo>
                  <a:pt x="852652" y="709912"/>
                  <a:pt x="869600" y="615924"/>
                  <a:pt x="877824" y="521351"/>
                </a:cubicBezTo>
                <a:cubicBezTo>
                  <a:pt x="881793" y="475702"/>
                  <a:pt x="883920" y="429911"/>
                  <a:pt x="886968" y="384191"/>
                </a:cubicBezTo>
                <a:cubicBezTo>
                  <a:pt x="877824" y="323231"/>
                  <a:pt x="871625" y="261756"/>
                  <a:pt x="859536" y="201311"/>
                </a:cubicBezTo>
                <a:cubicBezTo>
                  <a:pt x="853295" y="170107"/>
                  <a:pt x="853757" y="133190"/>
                  <a:pt x="832104" y="109871"/>
                </a:cubicBezTo>
                <a:cubicBezTo>
                  <a:pt x="804987" y="80668"/>
                  <a:pt x="633389" y="48826"/>
                  <a:pt x="612648" y="45863"/>
                </a:cubicBezTo>
                <a:cubicBezTo>
                  <a:pt x="548997" y="36770"/>
                  <a:pt x="484528" y="34675"/>
                  <a:pt x="420624" y="27575"/>
                </a:cubicBezTo>
                <a:cubicBezTo>
                  <a:pt x="139711" y="-3638"/>
                  <a:pt x="287794" y="143"/>
                  <a:pt x="109728" y="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9EF01-6C0F-E693-744D-711463673D8E}"/>
              </a:ext>
            </a:extLst>
          </p:cNvPr>
          <p:cNvCxnSpPr>
            <a:cxnSpLocks/>
            <a:endCxn id="6" idx="15"/>
          </p:cNvCxnSpPr>
          <p:nvPr/>
        </p:nvCxnSpPr>
        <p:spPr>
          <a:xfrm>
            <a:off x="6673944" y="6060267"/>
            <a:ext cx="864112" cy="7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9ED8C-A6CA-6C89-B7C7-C73F57114EBF}"/>
              </a:ext>
            </a:extLst>
          </p:cNvPr>
          <p:cNvCxnSpPr/>
          <p:nvPr/>
        </p:nvCxnSpPr>
        <p:spPr>
          <a:xfrm>
            <a:off x="6742216" y="6448044"/>
            <a:ext cx="864112" cy="7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6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20FE-1F1C-0B35-0056-FA0CC8BA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39" y="0"/>
            <a:ext cx="8229600" cy="985846"/>
          </a:xfrm>
        </p:spPr>
        <p:txBody>
          <a:bodyPr/>
          <a:lstStyle/>
          <a:p>
            <a:r>
              <a:rPr lang="en-CA" b="1" dirty="0"/>
              <a:t>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AD4AE-73AB-E236-5B60-248E6B4C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326FE-70FC-BF02-A999-B61304EA77A9}"/>
              </a:ext>
            </a:extLst>
          </p:cNvPr>
          <p:cNvSpPr txBox="1"/>
          <p:nvPr/>
        </p:nvSpPr>
        <p:spPr>
          <a:xfrm>
            <a:off x="3779912" y="4257922"/>
            <a:ext cx="410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map() will return results in the form of a list, which can be a pain.  </a:t>
            </a:r>
          </a:p>
          <a:p>
            <a:endParaRPr lang="en-CA" dirty="0"/>
          </a:p>
          <a:p>
            <a:r>
              <a:rPr lang="en-CA" dirty="0"/>
              <a:t>To </a:t>
            </a:r>
            <a:r>
              <a:rPr lang="en-CA" dirty="0" err="1"/>
              <a:t>unlist</a:t>
            </a:r>
            <a:r>
              <a:rPr lang="en-CA" dirty="0"/>
              <a:t> the results, we can use the </a:t>
            </a:r>
            <a:r>
              <a:rPr lang="en-CA" b="1" dirty="0" err="1"/>
              <a:t>unlist</a:t>
            </a:r>
            <a:r>
              <a:rPr lang="en-CA" b="1" dirty="0"/>
              <a:t>() </a:t>
            </a:r>
            <a:r>
              <a:rPr lang="en-CA" dirty="0"/>
              <a:t>function right after using the </a:t>
            </a:r>
            <a:r>
              <a:rPr lang="en-CA" b="1" dirty="0"/>
              <a:t>map() </a:t>
            </a:r>
            <a:r>
              <a:rPr lang="en-CA" dirty="0"/>
              <a:t>function.  Better still, we can use a specialized version of </a:t>
            </a:r>
            <a:r>
              <a:rPr lang="en-CA" b="1" dirty="0"/>
              <a:t>map() </a:t>
            </a:r>
            <a:r>
              <a:rPr lang="en-CA" dirty="0"/>
              <a:t>named </a:t>
            </a:r>
            <a:r>
              <a:rPr lang="en-CA" b="1" dirty="0" err="1"/>
              <a:t>map_dbl</a:t>
            </a:r>
            <a:r>
              <a:rPr lang="en-CA" b="1" dirty="0"/>
              <a:t>()</a:t>
            </a:r>
            <a:r>
              <a:rPr lang="en-CA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D17B1-3801-793E-6990-1A407D58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2" y="1128509"/>
            <a:ext cx="8068248" cy="39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3106-3CB9-D077-185C-20C4F442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8"/>
            <a:ext cx="8229600" cy="1200150"/>
          </a:xfrm>
        </p:spPr>
        <p:txBody>
          <a:bodyPr/>
          <a:lstStyle/>
          <a:p>
            <a:r>
              <a:rPr lang="en-CA" b="1" dirty="0" err="1"/>
              <a:t>map_dbl</a:t>
            </a:r>
            <a:r>
              <a:rPr lang="en-CA" b="1" dirty="0"/>
              <a:t> as a specialized version of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08F3-6A1A-507B-EF24-6611A252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845"/>
            <a:ext cx="8229600" cy="4752261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</a:t>
            </a:r>
            <a:r>
              <a:rPr lang="en-CA" sz="2400" dirty="0" err="1">
                <a:solidFill>
                  <a:srgbClr val="00B050"/>
                </a:solidFill>
              </a:rPr>
              <a:t>map_dbl</a:t>
            </a:r>
            <a:r>
              <a:rPr lang="en-CA" sz="2400" dirty="0">
                <a:solidFill>
                  <a:srgbClr val="00B050"/>
                </a:solidFill>
              </a:rPr>
              <a:t>() is the equivalent of using map() + </a:t>
            </a:r>
            <a:r>
              <a:rPr lang="en-CA" sz="2400" dirty="0" err="1">
                <a:solidFill>
                  <a:srgbClr val="00B050"/>
                </a:solidFill>
              </a:rPr>
              <a:t>unlist</a:t>
            </a:r>
            <a:r>
              <a:rPr lang="en-CA" sz="2400" dirty="0">
                <a:solidFill>
                  <a:srgbClr val="00B050"/>
                </a:solidFill>
              </a:rPr>
              <a:t>(); it will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return a vector instead of a list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mutate(</a:t>
            </a:r>
            <a:r>
              <a:rPr lang="en-CA" sz="2400" dirty="0" err="1">
                <a:solidFill>
                  <a:srgbClr val="0000FF"/>
                </a:solidFill>
              </a:rPr>
              <a:t>TempC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  <a:r>
              <a:rPr lang="en-CA" sz="2400" b="1" dirty="0" err="1">
                <a:solidFill>
                  <a:srgbClr val="0000FF"/>
                </a:solidFill>
              </a:rPr>
              <a:t>map_dbl</a:t>
            </a:r>
            <a:r>
              <a:rPr lang="en-CA" sz="2400" dirty="0">
                <a:solidFill>
                  <a:srgbClr val="0000FF"/>
                </a:solidFill>
              </a:rPr>
              <a:t>(Temp, </a:t>
            </a:r>
            <a:r>
              <a:rPr lang="en-CA" sz="2400" dirty="0" err="1">
                <a:solidFill>
                  <a:srgbClr val="0000FF"/>
                </a:solidFill>
              </a:rPr>
              <a:t>FtoC</a:t>
            </a:r>
            <a:r>
              <a:rPr lang="en-CA" sz="24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str(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1A348-FC2C-6A02-8E7F-5A5A5D16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95B7-8C07-FD1B-95FA-6764FE01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40330"/>
            <a:ext cx="8229600" cy="22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C198-241F-2172-46B1-0AD8067C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1" y="14705"/>
            <a:ext cx="8229600" cy="1200150"/>
          </a:xfrm>
        </p:spPr>
        <p:txBody>
          <a:bodyPr/>
          <a:lstStyle/>
          <a:p>
            <a:r>
              <a:rPr lang="en-CA" b="1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2913-5A2F-57F2-7D0B-FC24F93C7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91" y="1008162"/>
            <a:ext cx="8229600" cy="5976664"/>
          </a:xfrm>
        </p:spPr>
        <p:txBody>
          <a:bodyPr/>
          <a:lstStyle/>
          <a:p>
            <a:pPr marL="0" indent="0" algn="just">
              <a:buNone/>
            </a:pPr>
            <a:r>
              <a:rPr lang="en-CA" b="1" dirty="0"/>
              <a:t>Example 2: </a:t>
            </a:r>
          </a:p>
          <a:p>
            <a:pPr marL="0" indent="0" algn="just">
              <a:buNone/>
            </a:pPr>
            <a:r>
              <a:rPr lang="en-CA" dirty="0"/>
              <a:t>Use map() to apply the same operation to each relevant column of a data frame via a named R function. </a:t>
            </a:r>
          </a:p>
          <a:p>
            <a:pPr marL="0" indent="0" algn="just">
              <a:buNone/>
            </a:pPr>
            <a:endParaRPr lang="en-CA" sz="2400" dirty="0"/>
          </a:p>
          <a:p>
            <a:pPr marL="0" indent="0" algn="just">
              <a:buNone/>
            </a:pPr>
            <a:endParaRPr lang="en-CA" sz="2400" dirty="0"/>
          </a:p>
          <a:p>
            <a:pPr marL="0" indent="0" algn="just">
              <a:buNone/>
            </a:pPr>
            <a:r>
              <a:rPr lang="en-CA" sz="2400" dirty="0">
                <a:solidFill>
                  <a:srgbClr val="00B050"/>
                </a:solidFill>
              </a:rPr>
              <a:t># function for computing the mean </a:t>
            </a:r>
          </a:p>
          <a:p>
            <a:pPr marL="0" indent="0" algn="just">
              <a:buNone/>
            </a:pPr>
            <a:r>
              <a:rPr lang="en-CA" sz="2400" dirty="0">
                <a:solidFill>
                  <a:srgbClr val="00B050"/>
                </a:solidFill>
              </a:rPr>
              <a:t># of a numeric column after removing </a:t>
            </a:r>
          </a:p>
          <a:p>
            <a:pPr marL="0" indent="0" algn="just">
              <a:buNone/>
            </a:pPr>
            <a:r>
              <a:rPr lang="en-CA" sz="2400" dirty="0">
                <a:solidFill>
                  <a:srgbClr val="00B050"/>
                </a:solidFill>
              </a:rPr>
              <a:t># missing data values </a:t>
            </a:r>
          </a:p>
          <a:p>
            <a:pPr marL="0" indent="0" algn="just">
              <a:buNone/>
            </a:pPr>
            <a:r>
              <a:rPr lang="en-CA" sz="2400" dirty="0" err="1">
                <a:solidFill>
                  <a:srgbClr val="0000FF"/>
                </a:solidFill>
              </a:rPr>
              <a:t>mymean</a:t>
            </a:r>
            <a:r>
              <a:rPr lang="en-CA" sz="2400" dirty="0">
                <a:solidFill>
                  <a:srgbClr val="0000FF"/>
                </a:solidFill>
              </a:rPr>
              <a:t> &lt;- function(x){</a:t>
            </a:r>
          </a:p>
          <a:p>
            <a:pPr marL="0" indent="0" algn="just">
              <a:buNone/>
            </a:pPr>
            <a:r>
              <a:rPr lang="en-CA" sz="2400" dirty="0">
                <a:solidFill>
                  <a:srgbClr val="0000FF"/>
                </a:solidFill>
              </a:rPr>
              <a:t>     mean(x, na.rm = TRUE)</a:t>
            </a:r>
          </a:p>
          <a:p>
            <a:pPr marL="0" indent="0" algn="just">
              <a:buNone/>
            </a:pPr>
            <a:r>
              <a:rPr lang="en-CA" sz="2400" dirty="0">
                <a:solidFill>
                  <a:srgbClr val="0000FF"/>
                </a:solidFill>
              </a:rPr>
              <a:t>}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2EAA0-6DA2-49DC-410D-9D473FA7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01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72F4-2A03-649E-CDDD-003BDA888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4149"/>
            <a:ext cx="8229600" cy="1134510"/>
          </a:xfrm>
        </p:spPr>
        <p:txBody>
          <a:bodyPr/>
          <a:lstStyle/>
          <a:p>
            <a:r>
              <a:rPr lang="en-CA" b="1" dirty="0"/>
              <a:t>map versus </a:t>
            </a:r>
            <a:r>
              <a:rPr lang="en-CA" b="1" dirty="0" err="1"/>
              <a:t>map_dbl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470E-5ECD-FDF8-7C1F-66581D081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7" y="1260020"/>
            <a:ext cx="4474840" cy="4752261"/>
          </a:xfrm>
        </p:spPr>
        <p:txBody>
          <a:bodyPr/>
          <a:lstStyle/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airquality</a:t>
            </a:r>
            <a:r>
              <a:rPr lang="en-CA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dirty="0">
                <a:solidFill>
                  <a:srgbClr val="0000FF"/>
                </a:solidFill>
              </a:rPr>
              <a:t>  select(</a:t>
            </a:r>
            <a:r>
              <a:rPr lang="en-CA" dirty="0" err="1">
                <a:solidFill>
                  <a:srgbClr val="0000FF"/>
                </a:solidFill>
              </a:rPr>
              <a:t>Ozone:Temp</a:t>
            </a:r>
            <a:r>
              <a:rPr lang="en-CA" dirty="0">
                <a:solidFill>
                  <a:srgbClr val="0000FF"/>
                </a:solidFill>
              </a:rPr>
              <a:t>) %&gt;% </a:t>
            </a:r>
          </a:p>
          <a:p>
            <a:pPr marL="0" indent="0">
              <a:buNone/>
            </a:pPr>
            <a:r>
              <a:rPr lang="en-CA" dirty="0">
                <a:solidFill>
                  <a:srgbClr val="0000FF"/>
                </a:solidFill>
              </a:rPr>
              <a:t>   </a:t>
            </a:r>
            <a:r>
              <a:rPr lang="en-CA" b="1" dirty="0">
                <a:solidFill>
                  <a:srgbClr val="0000FF"/>
                </a:solidFill>
              </a:rPr>
              <a:t>map</a:t>
            </a:r>
            <a:r>
              <a:rPr lang="en-CA" dirty="0">
                <a:solidFill>
                  <a:srgbClr val="0000FF"/>
                </a:solidFill>
              </a:rPr>
              <a:t>(., </a:t>
            </a:r>
            <a:r>
              <a:rPr lang="en-CA" dirty="0" err="1">
                <a:solidFill>
                  <a:srgbClr val="0000FF"/>
                </a:solidFill>
              </a:rPr>
              <a:t>mymean</a:t>
            </a:r>
            <a:r>
              <a:rPr lang="en-CA" dirty="0">
                <a:solidFill>
                  <a:srgbClr val="0000FF"/>
                </a:solidFill>
              </a:rPr>
              <a:t>) %&gt;%        </a:t>
            </a:r>
            <a:r>
              <a:rPr lang="en-CA" dirty="0" err="1">
                <a:solidFill>
                  <a:srgbClr val="0000FF"/>
                </a:solidFill>
              </a:rPr>
              <a:t>unlist</a:t>
            </a:r>
            <a:r>
              <a:rPr lang="en-CA" dirty="0">
                <a:solidFill>
                  <a:srgbClr val="0000FF"/>
                </a:solidFill>
              </a:rPr>
              <a:t>()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F2E40-2FF0-497C-4294-633818E7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8A2CD-0177-FAFC-06E9-97F28BA10697}"/>
              </a:ext>
            </a:extLst>
          </p:cNvPr>
          <p:cNvSpPr txBox="1">
            <a:spLocks/>
          </p:cNvSpPr>
          <p:nvPr/>
        </p:nvSpPr>
        <p:spPr bwMode="auto">
          <a:xfrm>
            <a:off x="4669160" y="1130245"/>
            <a:ext cx="4474840" cy="475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72" tIns="39036" rIns="78072" bIns="39036" numCol="1" anchor="t" anchorCtr="0" compatLnSpc="1">
            <a:prstTxWarp prst="textNoShape">
              <a:avLst/>
            </a:prstTxWarp>
          </a:bodyPr>
          <a:lstStyle>
            <a:lvl1pPr marL="29210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413" indent="-2428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725" indent="-1936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5250" indent="-1936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5775" indent="-1936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994" indent="-195181" algn="l" defTabSz="7807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7357" indent="-195181" algn="l" defTabSz="7807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7720" indent="-195181" algn="l" defTabSz="7807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8082" indent="-195181" algn="l" defTabSz="7807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CA" dirty="0" err="1">
                <a:solidFill>
                  <a:srgbClr val="0000FF"/>
                </a:solidFill>
              </a:rPr>
              <a:t>airquality</a:t>
            </a:r>
            <a:r>
              <a:rPr lang="en-CA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Font typeface="Arial" charset="0"/>
              <a:buNone/>
            </a:pPr>
            <a:r>
              <a:rPr lang="en-CA" dirty="0">
                <a:solidFill>
                  <a:srgbClr val="0000FF"/>
                </a:solidFill>
              </a:rPr>
              <a:t>  select(</a:t>
            </a:r>
            <a:r>
              <a:rPr lang="en-CA" dirty="0" err="1">
                <a:solidFill>
                  <a:srgbClr val="0000FF"/>
                </a:solidFill>
              </a:rPr>
              <a:t>Ozone:Temp</a:t>
            </a:r>
            <a:r>
              <a:rPr lang="en-CA" dirty="0">
                <a:solidFill>
                  <a:srgbClr val="0000FF"/>
                </a:solidFill>
              </a:rPr>
              <a:t>) %&gt;% </a:t>
            </a:r>
          </a:p>
          <a:p>
            <a:pPr marL="0" indent="0">
              <a:buFont typeface="Arial" charset="0"/>
              <a:buNone/>
            </a:pPr>
            <a:r>
              <a:rPr lang="en-CA" dirty="0">
                <a:solidFill>
                  <a:srgbClr val="0000FF"/>
                </a:solidFill>
              </a:rPr>
              <a:t>   </a:t>
            </a:r>
            <a:r>
              <a:rPr lang="en-CA" b="1" dirty="0" err="1">
                <a:solidFill>
                  <a:srgbClr val="0000FF"/>
                </a:solidFill>
              </a:rPr>
              <a:t>map_dbl</a:t>
            </a:r>
            <a:r>
              <a:rPr lang="en-CA" dirty="0">
                <a:solidFill>
                  <a:srgbClr val="0000FF"/>
                </a:solidFill>
              </a:rPr>
              <a:t>(., </a:t>
            </a:r>
            <a:r>
              <a:rPr lang="en-CA" dirty="0" err="1">
                <a:solidFill>
                  <a:srgbClr val="0000FF"/>
                </a:solidFill>
              </a:rPr>
              <a:t>mymean</a:t>
            </a:r>
            <a:r>
              <a:rPr lang="en-CA" dirty="0">
                <a:solidFill>
                  <a:srgbClr val="0000FF"/>
                </a:solidFill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74196-BD87-D176-6700-E7B04FD3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8" y="3127931"/>
            <a:ext cx="3357361" cy="330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89A56-6456-E8CD-5B56-0129A7E1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58386"/>
            <a:ext cx="4528051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8FB80-9966-8087-15B9-CCC4C20CC619}"/>
              </a:ext>
            </a:extLst>
          </p:cNvPr>
          <p:cNvSpPr txBox="1"/>
          <p:nvPr/>
        </p:nvSpPr>
        <p:spPr>
          <a:xfrm>
            <a:off x="323528" y="6674167"/>
            <a:ext cx="2252936" cy="383381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map() returns a list.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CE625-C4A6-B326-1759-700CC607504B}"/>
              </a:ext>
            </a:extLst>
          </p:cNvPr>
          <p:cNvSpPr txBox="1"/>
          <p:nvPr/>
        </p:nvSpPr>
        <p:spPr>
          <a:xfrm>
            <a:off x="4788024" y="6850382"/>
            <a:ext cx="3677480" cy="369332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map_dbl</a:t>
            </a:r>
            <a:r>
              <a:rPr lang="en-CA" dirty="0"/>
              <a:t>() returns a vector.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C21AA-FFE5-A7AE-754C-CFFA0327F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59788" y="4597040"/>
            <a:ext cx="711083" cy="3982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E3058B-431D-BCE3-FDF2-5EF3B4BB88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37764" y="5097300"/>
            <a:ext cx="749314" cy="419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6C56D1-857B-181C-B1AB-6F90D52847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21288" y="5639881"/>
            <a:ext cx="749314" cy="419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03CA2F-83FE-08A8-F15F-CFC6A21356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5374" y="4548469"/>
            <a:ext cx="711083" cy="398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FDA6F-31D5-4DF8-ABC4-9A004EFC1D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3350" y="5048729"/>
            <a:ext cx="749314" cy="419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B3AC5C-579C-CB84-C43D-59DDD4454E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76874" y="5591310"/>
            <a:ext cx="749314" cy="4196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1AD746-C069-4158-EBF6-3C2177C87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15907" y="4524183"/>
            <a:ext cx="711083" cy="398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A2479A-F07F-FC6D-0E37-E2EC3410A7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93883" y="5024443"/>
            <a:ext cx="749314" cy="419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7B2695-ED09-B9E0-655B-68C59262B8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77407" y="5567024"/>
            <a:ext cx="749314" cy="419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E2F609-0E3E-ABD2-7390-1D2B0506A6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34167" y="4524183"/>
            <a:ext cx="711083" cy="3982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5BEF70-E0D3-7387-FE7F-CFDE7A01AC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12143" y="5024443"/>
            <a:ext cx="749314" cy="419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FD1535-5DAD-B205-995A-2EACE0D81B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95667" y="5567024"/>
            <a:ext cx="749314" cy="419616"/>
          </a:xfrm>
          <a:prstGeom prst="rect">
            <a:avLst/>
          </a:prstGeom>
        </p:spPr>
      </p:pic>
      <p:pic>
        <p:nvPicPr>
          <p:cNvPr id="31" name="Picture 2" descr="Plain Egg Omelette Stock Photo | Adobe Stock">
            <a:extLst>
              <a:ext uri="{FF2B5EF4-FFF2-40B4-BE49-F238E27FC236}">
                <a16:creationId xmlns:a16="http://schemas.microsoft.com/office/drawing/2014/main" id="{BDDCD579-31A5-313B-C7FA-E5CE48AF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182462"/>
            <a:ext cx="1011199" cy="6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lain Egg Omelette Stock Photo | Adobe Stock">
            <a:extLst>
              <a:ext uri="{FF2B5EF4-FFF2-40B4-BE49-F238E27FC236}">
                <a16:creationId xmlns:a16="http://schemas.microsoft.com/office/drawing/2014/main" id="{D6A5D62A-E4FE-5669-EAB8-242F1C68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23" y="6155464"/>
            <a:ext cx="1011199" cy="6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Plain Egg Omelette Stock Photo | Adobe Stock">
            <a:extLst>
              <a:ext uri="{FF2B5EF4-FFF2-40B4-BE49-F238E27FC236}">
                <a16:creationId xmlns:a16="http://schemas.microsoft.com/office/drawing/2014/main" id="{A21D96E2-BFBD-5953-1075-7D19807A1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88" y="6144834"/>
            <a:ext cx="1011199" cy="6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lain Egg Omelette Stock Photo | Adobe Stock">
            <a:extLst>
              <a:ext uri="{FF2B5EF4-FFF2-40B4-BE49-F238E27FC236}">
                <a16:creationId xmlns:a16="http://schemas.microsoft.com/office/drawing/2014/main" id="{D28FD8B4-30B0-E089-D6C8-321143BB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561" y="6109136"/>
            <a:ext cx="1011199" cy="6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1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E49B-5225-1D8F-8C2E-C33136D6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other flavours of map()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596C4-CFD7-DF70-21C1-B6BC12587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?map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Bahnschrift Light" panose="020B0502040204020203" pitchFamily="34" charset="0"/>
              </a:rPr>
              <a:t>“</a:t>
            </a:r>
            <a:r>
              <a:rPr lang="en-US" sz="2400" dirty="0" err="1">
                <a:latin typeface="Bahnschrift Light" panose="020B0502040204020203" pitchFamily="34" charset="0"/>
              </a:rPr>
              <a:t>map_lgl</a:t>
            </a:r>
            <a:r>
              <a:rPr lang="en-US" sz="2400" dirty="0">
                <a:latin typeface="Bahnschrift Light" panose="020B0502040204020203" pitchFamily="34" charset="0"/>
              </a:rPr>
              <a:t>(), </a:t>
            </a:r>
            <a:r>
              <a:rPr lang="en-US" sz="2400" dirty="0" err="1">
                <a:latin typeface="Bahnschrift Light" panose="020B0502040204020203" pitchFamily="34" charset="0"/>
              </a:rPr>
              <a:t>map_int</a:t>
            </a:r>
            <a:r>
              <a:rPr lang="en-US" sz="2400" dirty="0">
                <a:latin typeface="Bahnschrift Light" panose="020B0502040204020203" pitchFamily="34" charset="0"/>
              </a:rPr>
              <a:t>(), </a:t>
            </a:r>
            <a:r>
              <a:rPr lang="en-US" sz="2400" dirty="0" err="1">
                <a:latin typeface="Bahnschrift Light" panose="020B0502040204020203" pitchFamily="34" charset="0"/>
              </a:rPr>
              <a:t>map_dbl</a:t>
            </a:r>
            <a:r>
              <a:rPr lang="en-US" sz="2400" dirty="0">
                <a:latin typeface="Bahnschrift Light" panose="020B0502040204020203" pitchFamily="34" charset="0"/>
              </a:rPr>
              <a:t>() and </a:t>
            </a:r>
            <a:r>
              <a:rPr lang="en-US" sz="2400" dirty="0" err="1">
                <a:latin typeface="Bahnschrift Light" panose="020B0502040204020203" pitchFamily="34" charset="0"/>
              </a:rPr>
              <a:t>map_chr</a:t>
            </a:r>
            <a:r>
              <a:rPr lang="en-US" sz="2400" dirty="0">
                <a:latin typeface="Bahnschrift Light" panose="020B0502040204020203" pitchFamily="34" charset="0"/>
              </a:rPr>
              <a:t>() return an atomic vector of the indicated type (or die trying).”</a:t>
            </a:r>
            <a:endParaRPr lang="en-CA" sz="2400" dirty="0">
              <a:latin typeface="Bahnschrift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79D31-6665-32A2-2F7B-8F5F78CD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34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EDED-EA2A-3F7A-D561-6D6A8CBB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765"/>
            <a:ext cx="8229600" cy="1200150"/>
          </a:xfrm>
        </p:spPr>
        <p:txBody>
          <a:bodyPr/>
          <a:lstStyle/>
          <a:p>
            <a:r>
              <a:rPr lang="en-CA" b="1" dirty="0"/>
              <a:t>map2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C345-2379-5B2A-8AEE-96541A114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214B-7E09-78DA-05A8-0F236CD9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F7A07-51E6-0429-F6CC-87B98E6EBC27}"/>
              </a:ext>
            </a:extLst>
          </p:cNvPr>
          <p:cNvSpPr txBox="1"/>
          <p:nvPr/>
        </p:nvSpPr>
        <p:spPr>
          <a:xfrm>
            <a:off x="2303748" y="1982838"/>
            <a:ext cx="5724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latin typeface="+mn-lt"/>
              </a:rPr>
              <a:t>map2(</a:t>
            </a:r>
            <a:r>
              <a:rPr lang="en-CA" sz="4800" dirty="0">
                <a:solidFill>
                  <a:srgbClr val="0099FF"/>
                </a:solidFill>
                <a:latin typeface="+mn-lt"/>
              </a:rPr>
              <a:t>.x</a:t>
            </a:r>
            <a:r>
              <a:rPr lang="en-CA" sz="4800" dirty="0">
                <a:latin typeface="+mn-lt"/>
              </a:rPr>
              <a:t>, </a:t>
            </a:r>
            <a:r>
              <a:rPr lang="en-CA" sz="4800" dirty="0">
                <a:solidFill>
                  <a:srgbClr val="0099FF"/>
                </a:solidFill>
                <a:latin typeface="+mn-lt"/>
              </a:rPr>
              <a:t>.y, </a:t>
            </a:r>
            <a:r>
              <a:rPr lang="en-CA" sz="4800" dirty="0">
                <a:solidFill>
                  <a:srgbClr val="FF5050"/>
                </a:solidFill>
                <a:latin typeface="+mn-lt"/>
              </a:rPr>
              <a:t>.f</a:t>
            </a:r>
            <a:r>
              <a:rPr lang="en-CA" sz="4800" dirty="0">
                <a:latin typeface="+mn-lt"/>
              </a:rPr>
              <a:t>, ...)</a:t>
            </a:r>
          </a:p>
          <a:p>
            <a:r>
              <a:rPr lang="en-CA" sz="4800" dirty="0">
                <a:latin typeface="+mn-lt"/>
              </a:rPr>
              <a:t>           |   /    |</a:t>
            </a:r>
          </a:p>
          <a:p>
            <a:r>
              <a:rPr lang="en-CA" sz="4800" dirty="0">
                <a:latin typeface="+mn-lt"/>
              </a:rPr>
              <a:t> </a:t>
            </a:r>
            <a:r>
              <a:rPr lang="en-CA" sz="4800" dirty="0">
                <a:solidFill>
                  <a:srgbClr val="0099FF"/>
                </a:solidFill>
                <a:latin typeface="+mn-lt"/>
              </a:rPr>
              <a:t>vector</a:t>
            </a:r>
            <a:r>
              <a:rPr lang="en-CA" sz="4800" dirty="0">
                <a:latin typeface="+mn-lt"/>
              </a:rPr>
              <a:t>          </a:t>
            </a:r>
            <a:r>
              <a:rPr lang="en-CA" sz="4800" dirty="0">
                <a:solidFill>
                  <a:srgbClr val="FF5050"/>
                </a:solidFill>
                <a:latin typeface="+mn-lt"/>
              </a:rPr>
              <a:t>function</a:t>
            </a:r>
            <a:endParaRPr lang="en-CA" sz="4800" dirty="0">
              <a:latin typeface="+mn-lt"/>
            </a:endParaRPr>
          </a:p>
          <a:p>
            <a:r>
              <a:rPr lang="en-CA" sz="4800" dirty="0">
                <a:solidFill>
                  <a:srgbClr val="0099FF"/>
                </a:solidFill>
                <a:latin typeface="+mn-lt"/>
              </a:rPr>
              <a:t> or  list</a:t>
            </a:r>
          </a:p>
        </p:txBody>
      </p:sp>
    </p:spTree>
    <p:extLst>
      <p:ext uri="{BB962C8B-B14F-4D97-AF65-F5344CB8AC3E}">
        <p14:creationId xmlns:p14="http://schemas.microsoft.com/office/powerpoint/2010/main" val="402288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B5B7-52DB-8D50-5C63-6DFEAD1D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686"/>
            <a:ext cx="8229600" cy="1200150"/>
          </a:xfrm>
        </p:spPr>
        <p:txBody>
          <a:bodyPr/>
          <a:lstStyle/>
          <a:p>
            <a:r>
              <a:rPr lang="en-CA" b="1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0A00-8D59-B45A-3B64-0018E597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D3D3D-ACFD-0893-25ED-61077AFF2431}"/>
              </a:ext>
            </a:extLst>
          </p:cNvPr>
          <p:cNvSpPr txBox="1"/>
          <p:nvPr/>
        </p:nvSpPr>
        <p:spPr>
          <a:xfrm>
            <a:off x="2411760" y="2808362"/>
            <a:ext cx="4536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latin typeface="+mn-lt"/>
              </a:rPr>
              <a:t>map(</a:t>
            </a:r>
            <a:r>
              <a:rPr lang="en-CA" sz="4800" dirty="0">
                <a:solidFill>
                  <a:srgbClr val="0099FF"/>
                </a:solidFill>
                <a:latin typeface="+mn-lt"/>
              </a:rPr>
              <a:t>.x</a:t>
            </a:r>
            <a:r>
              <a:rPr lang="en-CA" sz="4800" dirty="0">
                <a:latin typeface="+mn-lt"/>
              </a:rPr>
              <a:t>, </a:t>
            </a:r>
            <a:r>
              <a:rPr lang="en-CA" sz="4800" dirty="0">
                <a:solidFill>
                  <a:srgbClr val="FF5050"/>
                </a:solidFill>
                <a:latin typeface="+mn-lt"/>
              </a:rPr>
              <a:t>.f</a:t>
            </a:r>
            <a:r>
              <a:rPr lang="en-CA" sz="4800" dirty="0">
                <a:latin typeface="+mn-lt"/>
              </a:rPr>
              <a:t>, ...)</a:t>
            </a:r>
          </a:p>
          <a:p>
            <a:r>
              <a:rPr lang="en-CA" sz="4800" dirty="0">
                <a:latin typeface="+mn-lt"/>
              </a:rPr>
              <a:t>           |   |</a:t>
            </a:r>
          </a:p>
          <a:p>
            <a:r>
              <a:rPr lang="en-CA" sz="4800" dirty="0">
                <a:latin typeface="+mn-lt"/>
              </a:rPr>
              <a:t> </a:t>
            </a:r>
            <a:r>
              <a:rPr lang="en-CA" sz="4800" dirty="0">
                <a:solidFill>
                  <a:srgbClr val="0099FF"/>
                </a:solidFill>
                <a:latin typeface="+mn-lt"/>
              </a:rPr>
              <a:t>vector</a:t>
            </a:r>
            <a:r>
              <a:rPr lang="en-CA" sz="4800" dirty="0">
                <a:latin typeface="+mn-lt"/>
              </a:rPr>
              <a:t>   </a:t>
            </a:r>
            <a:r>
              <a:rPr lang="en-CA" sz="4800" dirty="0">
                <a:solidFill>
                  <a:srgbClr val="FF5050"/>
                </a:solidFill>
                <a:latin typeface="+mn-lt"/>
              </a:rPr>
              <a:t>function</a:t>
            </a:r>
            <a:endParaRPr lang="en-CA" sz="4800" dirty="0">
              <a:latin typeface="+mn-lt"/>
            </a:endParaRPr>
          </a:p>
          <a:p>
            <a:r>
              <a:rPr lang="en-CA" sz="4800" dirty="0">
                <a:solidFill>
                  <a:srgbClr val="0099FF"/>
                </a:solidFill>
                <a:latin typeface="+mn-lt"/>
              </a:rPr>
              <a:t> or  list</a:t>
            </a:r>
          </a:p>
        </p:txBody>
      </p:sp>
      <p:pic>
        <p:nvPicPr>
          <p:cNvPr id="3074" name="Picture 2" descr="Introduction to purrr">
            <a:extLst>
              <a:ext uri="{FF2B5EF4-FFF2-40B4-BE49-F238E27FC236}">
                <a16:creationId xmlns:a16="http://schemas.microsoft.com/office/drawing/2014/main" id="{CF606625-AAFD-9C26-E381-AE9114E74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24" y="969716"/>
            <a:ext cx="2641476" cy="26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06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729D-55E4-A081-0015-349DE3AC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/>
              <a:t>map2 +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6967-4B47-4FB8-A601-E21CBD41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0211"/>
            <a:ext cx="8229600" cy="4992262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histogram &lt;- function(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data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var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){    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library(ggplot2); library(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magrittr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); library(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rlang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theme_set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theme_bw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())</a:t>
            </a:r>
          </a:p>
          <a:p>
            <a:pPr marL="0" indent="0">
              <a:buNone/>
            </a:pPr>
            <a:endParaRPr lang="en-CA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plot &lt;- 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ggplot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(data, 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aes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(x = 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.data[[var]]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)) +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       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geom_histogram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(colour="white", fill = "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lightblue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",  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                                       </a:t>
            </a:r>
            <a:r>
              <a:rPr lang="en-CA" sz="2400" dirty="0" err="1">
                <a:solidFill>
                  <a:schemeClr val="accent6">
                    <a:lumMod val="75000"/>
                  </a:schemeClr>
                </a:solidFill>
              </a:rPr>
              <a:t>binwidth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function(x) 2 * IQR(x) /                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        (length(x)^(1/3))</a:t>
            </a: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     return(plot)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AC74-E18E-D321-67D3-3E166990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47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EB18-D848-57E0-AE75-3987CFD6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/>
              <a:t>map2 +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0ACB-148B-C0D7-BC4E-571125FF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202"/>
            <a:ext cx="8229600" cy="4752261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airquality_num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 &lt;- select(</a:t>
            </a: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airquality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Ozone:Temp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airquality_num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histograms &lt;- 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map2(.x =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list(</a:t>
            </a: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airquality_num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</a:rPr>
              <a:t>)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,          # data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            .y = 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names(</a:t>
            </a: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airquality_num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  # var       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            .f =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  <a:highlight>
                  <a:srgbClr val="0066CC"/>
                </a:highlight>
              </a:rPr>
              <a:t>histogram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) </a:t>
            </a:r>
          </a:p>
          <a:p>
            <a:pPr marL="0" indent="0">
              <a:buNone/>
            </a:pP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histograms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D5AB-B115-B259-634B-8D741312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11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B222-2E4F-04FB-9CAF-7560E1FD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9" y="33558"/>
            <a:ext cx="8229600" cy="1200150"/>
          </a:xfrm>
        </p:spPr>
        <p:txBody>
          <a:bodyPr/>
          <a:lstStyle/>
          <a:p>
            <a:r>
              <a:rPr lang="en-CA" b="1" dirty="0"/>
              <a:t>map2 + plotting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7812-6D20-9689-C0E8-A9F5A5D1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library(patchwork)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wrap_plots</a:t>
            </a:r>
            <a:r>
              <a:rPr lang="en-CA" sz="2400" dirty="0">
                <a:solidFill>
                  <a:srgbClr val="0000FF"/>
                </a:solidFill>
              </a:rPr>
              <a:t>(histograms) + 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plot_layout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nrow</a:t>
            </a:r>
            <a:r>
              <a:rPr lang="en-CA" sz="2400" dirty="0">
                <a:solidFill>
                  <a:srgbClr val="0000FF"/>
                </a:solidFill>
              </a:rPr>
              <a:t> = length(histograms))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E01E0-7F24-7FC0-1B74-DB00CD4B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16F9C34-EF6D-9828-259B-069EF2F8A9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448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191E8-B43A-9BFB-F938-3830419B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994546"/>
            <a:ext cx="8295313" cy="26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BD5C-2A62-BB18-1F54-07F22EEC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6490"/>
          </a:xfrm>
        </p:spPr>
        <p:txBody>
          <a:bodyPr/>
          <a:lstStyle/>
          <a:p>
            <a:r>
              <a:rPr lang="en-CA" b="1" dirty="0"/>
              <a:t>map + nested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9EDC-BB62-97FB-9CD4-8A18C230B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194"/>
            <a:ext cx="8229600" cy="5761355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magrittr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dplyr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purrr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tidyr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>
                <a:solidFill>
                  <a:srgbClr val="0000FF"/>
                </a:solidFill>
              </a:rPr>
              <a:t>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group_by</a:t>
            </a:r>
            <a:r>
              <a:rPr lang="en-CA" sz="2400" dirty="0">
                <a:solidFill>
                  <a:srgbClr val="0000FF"/>
                </a:solidFill>
              </a:rPr>
              <a:t>(Month)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nest()  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69C45-E99C-6F98-A49B-190743C9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C4BB8-C2D9-2316-F77B-CD885243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07" y="3992361"/>
            <a:ext cx="4115374" cy="265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7D840-BE7B-8C81-108D-61778FD61A10}"/>
              </a:ext>
            </a:extLst>
          </p:cNvPr>
          <p:cNvSpPr txBox="1"/>
          <p:nvPr/>
        </p:nvSpPr>
        <p:spPr>
          <a:xfrm>
            <a:off x="457200" y="6336754"/>
            <a:ext cx="4114800" cy="38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airquality_nest$data</a:t>
            </a:r>
            <a:r>
              <a:rPr lang="en-CA" dirty="0">
                <a:solidFill>
                  <a:srgbClr val="FF0000"/>
                </a:solidFill>
              </a:rPr>
              <a:t>[[1]]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DC6A0C-D5EB-7114-2A65-A6D1398B909E}"/>
              </a:ext>
            </a:extLst>
          </p:cNvPr>
          <p:cNvCxnSpPr>
            <a:cxnSpLocks/>
          </p:cNvCxnSpPr>
          <p:nvPr/>
        </p:nvCxnSpPr>
        <p:spPr>
          <a:xfrm flipH="1">
            <a:off x="6660232" y="3600450"/>
            <a:ext cx="959768" cy="172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7E2CE3-886A-3376-2280-FFD89BDAEADF}"/>
              </a:ext>
            </a:extLst>
          </p:cNvPr>
          <p:cNvSpPr txBox="1"/>
          <p:nvPr/>
        </p:nvSpPr>
        <p:spPr>
          <a:xfrm>
            <a:off x="4740808" y="2596255"/>
            <a:ext cx="4259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airquality</a:t>
            </a:r>
            <a:r>
              <a:rPr lang="en-CA" dirty="0"/>
              <a:t> data for each Month are nested within the rows of </a:t>
            </a:r>
            <a:r>
              <a:rPr lang="en-CA" dirty="0" err="1"/>
              <a:t>airquality_month</a:t>
            </a:r>
            <a:r>
              <a:rPr lang="en-CA" dirty="0"/>
              <a:t>, under the </a:t>
            </a:r>
            <a:r>
              <a:rPr lang="en-CA" dirty="0">
                <a:highlight>
                  <a:srgbClr val="FF5050"/>
                </a:highlight>
              </a:rPr>
              <a:t>list column </a:t>
            </a:r>
            <a:r>
              <a:rPr lang="en-CA" dirty="0"/>
              <a:t>named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C2022-5666-DDB3-B937-F6AA6282BE3E}"/>
              </a:ext>
            </a:extLst>
          </p:cNvPr>
          <p:cNvSpPr txBox="1"/>
          <p:nvPr/>
        </p:nvSpPr>
        <p:spPr>
          <a:xfrm>
            <a:off x="4694943" y="1126490"/>
            <a:ext cx="3409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we need to compute the mean of the Ozone variable for each Month present in the data? </a:t>
            </a:r>
          </a:p>
        </p:txBody>
      </p:sp>
    </p:spTree>
    <p:extLst>
      <p:ext uri="{BB962C8B-B14F-4D97-AF65-F5344CB8AC3E}">
        <p14:creationId xmlns:p14="http://schemas.microsoft.com/office/powerpoint/2010/main" val="3114049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0B9-DD07-D9FB-4E82-B197A3AB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8" y="0"/>
            <a:ext cx="8229600" cy="120015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092F-7E18-7AFC-063D-DA2F31F3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CA" dirty="0"/>
            </a:br>
            <a:endParaRPr lang="en-CA" dirty="0"/>
          </a:p>
          <a:p>
            <a:pPr marL="0" indent="0" algn="ctr">
              <a:buNone/>
            </a:pPr>
            <a:r>
              <a:rPr lang="en-CA" dirty="0"/>
              <a:t>What if we need to compute </a:t>
            </a:r>
          </a:p>
          <a:p>
            <a:pPr marL="0" indent="0" algn="ctr">
              <a:buNone/>
            </a:pPr>
            <a:r>
              <a:rPr lang="en-CA" dirty="0"/>
              <a:t>the mean</a:t>
            </a:r>
          </a:p>
          <a:p>
            <a:pPr marL="0" indent="0" algn="ctr">
              <a:buNone/>
            </a:pPr>
            <a:r>
              <a:rPr lang="en-CA" dirty="0"/>
              <a:t>of the Ozone variable </a:t>
            </a:r>
          </a:p>
          <a:p>
            <a:pPr marL="0" indent="0" algn="ctr">
              <a:buNone/>
            </a:pPr>
            <a:r>
              <a:rPr lang="en-CA" dirty="0"/>
              <a:t>for each Month present in the data?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517C-667A-C8B8-1BFB-F466F62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472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A151-2900-833D-3360-6F3FBD73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7" y="-3460"/>
            <a:ext cx="8229600" cy="120015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06AC-DB74-040B-2561-73D754FA2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39" y="1224319"/>
            <a:ext cx="8928992" cy="5760507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define function to compute mean of Ozone variable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compute_mean_Ozone</a:t>
            </a:r>
            <a:r>
              <a:rPr lang="en-CA" sz="2400" dirty="0">
                <a:solidFill>
                  <a:srgbClr val="0000FF"/>
                </a:solidFill>
              </a:rPr>
              <a:t> &lt;- function(data) {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data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</a:t>
            </a:r>
            <a:r>
              <a:rPr lang="en-CA" sz="2400" dirty="0" err="1">
                <a:solidFill>
                  <a:srgbClr val="0000FF"/>
                </a:solidFill>
              </a:rPr>
              <a:t>dplyr</a:t>
            </a:r>
            <a:r>
              <a:rPr lang="en-CA" sz="2400" dirty="0">
                <a:solidFill>
                  <a:srgbClr val="0000FF"/>
                </a:solidFill>
              </a:rPr>
              <a:t>::select(Ozone)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</a:t>
            </a:r>
            <a:r>
              <a:rPr lang="en-CA" sz="2400" dirty="0" err="1">
                <a:solidFill>
                  <a:srgbClr val="0000FF"/>
                </a:solidFill>
              </a:rPr>
              <a:t>dplyr</a:t>
            </a:r>
            <a:r>
              <a:rPr lang="en-CA" sz="2400" dirty="0">
                <a:solidFill>
                  <a:srgbClr val="0000FF"/>
                </a:solidFill>
              </a:rPr>
              <a:t>::summarize(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 = mean(Ozone, na.rm = TRUE))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</a:t>
            </a:r>
            <a:r>
              <a:rPr lang="en-CA" sz="2400" dirty="0" err="1">
                <a:solidFill>
                  <a:srgbClr val="0000FF"/>
                </a:solidFill>
              </a:rPr>
              <a:t>dplyr</a:t>
            </a:r>
            <a:r>
              <a:rPr lang="en-CA" sz="2400" dirty="0">
                <a:solidFill>
                  <a:srgbClr val="0000FF"/>
                </a:solidFill>
              </a:rPr>
              <a:t>::pull(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CA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apply defined function to each element of the data column of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</a:t>
            </a:r>
            <a:r>
              <a:rPr lang="en-CA" sz="2400" dirty="0" err="1">
                <a:solidFill>
                  <a:srgbClr val="00B050"/>
                </a:solidFill>
              </a:rPr>
              <a:t>airquality_nest</a:t>
            </a:r>
            <a:endParaRPr lang="en-CA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mutate(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  <a:r>
              <a:rPr lang="en-CA" sz="2400" dirty="0" err="1">
                <a:solidFill>
                  <a:srgbClr val="0000FF"/>
                </a:solidFill>
              </a:rPr>
              <a:t>map_dbl</a:t>
            </a:r>
            <a:r>
              <a:rPr lang="en-CA" sz="2400" dirty="0">
                <a:solidFill>
                  <a:srgbClr val="0000FF"/>
                </a:solidFill>
              </a:rPr>
              <a:t>(.x = data, .f = </a:t>
            </a:r>
            <a:r>
              <a:rPr lang="en-CA" sz="2400" dirty="0" err="1">
                <a:solidFill>
                  <a:srgbClr val="0000FF"/>
                </a:solidFill>
              </a:rPr>
              <a:t>compute_mean_Ozone</a:t>
            </a:r>
            <a:r>
              <a:rPr lang="en-CA" sz="24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sz="2400" dirty="0">
              <a:solidFill>
                <a:srgbClr val="0099FF"/>
              </a:solidFill>
            </a:endParaRPr>
          </a:p>
          <a:p>
            <a:pPr marL="0" indent="0">
              <a:buNone/>
            </a:pPr>
            <a:r>
              <a:rPr lang="en-CA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DA440-6A9D-D2DD-7057-10111B82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86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DC4D-E336-7491-DEEF-B7FB99DE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8"/>
            <a:ext cx="8229600" cy="120015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DC0A16-D7F9-6A83-93FF-83BCD1198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83" y="1656234"/>
            <a:ext cx="8229600" cy="28616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27223-1CC5-3D96-7686-F2801FEC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7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95EC-7973-38A4-7C27-3C88590B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558"/>
            <a:ext cx="8229600" cy="902596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940E-9F85-7820-F007-0BBFD767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36154"/>
            <a:ext cx="9036496" cy="612139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Some plotting…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lubridate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theme_set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theme_bw</a:t>
            </a:r>
            <a:r>
              <a:rPr lang="en-CA" sz="2400" dirty="0">
                <a:solidFill>
                  <a:srgbClr val="0000FF"/>
                </a:solidFill>
              </a:rPr>
              <a:t>())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mutate(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  <a:r>
              <a:rPr lang="en-CA" sz="2400" dirty="0" err="1">
                <a:solidFill>
                  <a:srgbClr val="0000FF"/>
                </a:solidFill>
              </a:rPr>
              <a:t>map_dbl</a:t>
            </a:r>
            <a:r>
              <a:rPr lang="en-CA" sz="2400" dirty="0">
                <a:solidFill>
                  <a:srgbClr val="0000FF"/>
                </a:solidFill>
              </a:rPr>
              <a:t>(data, </a:t>
            </a:r>
            <a:r>
              <a:rPr lang="en-CA" sz="2400" dirty="0" err="1">
                <a:solidFill>
                  <a:srgbClr val="0000FF"/>
                </a:solidFill>
              </a:rPr>
              <a:t>compute_mean_Ozone</a:t>
            </a:r>
            <a:r>
              <a:rPr lang="en-CA" sz="2400" dirty="0">
                <a:solidFill>
                  <a:srgbClr val="0000FF"/>
                </a:solidFill>
              </a:rPr>
              <a:t>))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mutate(Date = </a:t>
            </a:r>
            <a:r>
              <a:rPr lang="en-CA" sz="2400" dirty="0" err="1">
                <a:solidFill>
                  <a:srgbClr val="0000FF"/>
                </a:solidFill>
              </a:rPr>
              <a:t>make_date</a:t>
            </a:r>
            <a:r>
              <a:rPr lang="en-CA" sz="2400" dirty="0">
                <a:solidFill>
                  <a:srgbClr val="0000FF"/>
                </a:solidFill>
              </a:rPr>
              <a:t>(year = 1973, month = Month, day = 1))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ggplot</a:t>
            </a:r>
            <a:r>
              <a:rPr lang="en-CA" sz="2400" dirty="0">
                <a:solidFill>
                  <a:srgbClr val="0000FF"/>
                </a:solidFill>
              </a:rPr>
              <a:t>() +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aes</a:t>
            </a:r>
            <a:r>
              <a:rPr lang="en-CA" sz="2400" dirty="0">
                <a:solidFill>
                  <a:srgbClr val="0000FF"/>
                </a:solidFill>
              </a:rPr>
              <a:t>(x = Date, y = 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) +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geom_point</a:t>
            </a:r>
            <a:r>
              <a:rPr lang="en-CA" sz="2400" dirty="0">
                <a:solidFill>
                  <a:srgbClr val="0000FF"/>
                </a:solidFill>
              </a:rPr>
              <a:t>(size = 3) +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scale_x_date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date_labels</a:t>
            </a:r>
            <a:r>
              <a:rPr lang="en-CA" sz="2400" dirty="0">
                <a:solidFill>
                  <a:srgbClr val="0000FF"/>
                </a:solidFill>
              </a:rPr>
              <a:t> = "%b") +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ylab</a:t>
            </a:r>
            <a:r>
              <a:rPr lang="en-CA" sz="2400" dirty="0">
                <a:solidFill>
                  <a:srgbClr val="0000FF"/>
                </a:solidFill>
              </a:rPr>
              <a:t>("Mean Ozone (ppb)") + </a:t>
            </a:r>
            <a:r>
              <a:rPr lang="en-CA" sz="2400" dirty="0" err="1">
                <a:solidFill>
                  <a:srgbClr val="0000FF"/>
                </a:solidFill>
              </a:rPr>
              <a:t>xlab</a:t>
            </a:r>
            <a:r>
              <a:rPr lang="en-CA" sz="2400" dirty="0">
                <a:solidFill>
                  <a:srgbClr val="0000FF"/>
                </a:solidFill>
              </a:rPr>
              <a:t>("Month") + </a:t>
            </a:r>
            <a:r>
              <a:rPr lang="en-CA" sz="2400" dirty="0" err="1">
                <a:solidFill>
                  <a:srgbClr val="0000FF"/>
                </a:solidFill>
              </a:rPr>
              <a:t>ggtitle</a:t>
            </a:r>
            <a:r>
              <a:rPr lang="en-CA" sz="2400" dirty="0">
                <a:solidFill>
                  <a:srgbClr val="0000FF"/>
                </a:solidFill>
              </a:rPr>
              <a:t>("Year: 1973")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483E-2D97-E077-CEE9-AF0819EE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27</a:t>
            </a:fld>
            <a:endParaRPr lang="en-CA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DCB3932-7FE5-8B50-49FE-DCE642B6CA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448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7109E-0E34-DAF6-0372-0BFB4104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72" y="792138"/>
            <a:ext cx="3609524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7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0B9-DD07-D9FB-4E82-B197A3AB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4705"/>
            <a:ext cx="8229600" cy="120015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092F-7E18-7AFC-063D-DA2F31F3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94" y="1515352"/>
            <a:ext cx="8229600" cy="4752261"/>
          </a:xfrm>
        </p:spPr>
        <p:txBody>
          <a:bodyPr/>
          <a:lstStyle/>
          <a:p>
            <a:pPr marL="0" indent="0" algn="ctr">
              <a:buNone/>
            </a:pPr>
            <a:br>
              <a:rPr lang="en-CA" dirty="0"/>
            </a:br>
            <a:endParaRPr lang="en-CA" dirty="0"/>
          </a:p>
          <a:p>
            <a:pPr marL="0" indent="0" algn="ctr">
              <a:buNone/>
            </a:pPr>
            <a:r>
              <a:rPr lang="en-CA" dirty="0"/>
              <a:t>What if we need to compute the </a:t>
            </a:r>
          </a:p>
          <a:p>
            <a:pPr marL="0" indent="0" algn="ctr">
              <a:buNone/>
            </a:pPr>
            <a:r>
              <a:rPr lang="en-CA" dirty="0"/>
              <a:t>mean AND median </a:t>
            </a:r>
          </a:p>
          <a:p>
            <a:pPr marL="0" indent="0" algn="ctr">
              <a:buNone/>
            </a:pPr>
            <a:r>
              <a:rPr lang="en-CA" dirty="0"/>
              <a:t>of the Ozone variable </a:t>
            </a:r>
          </a:p>
          <a:p>
            <a:pPr marL="0" indent="0" algn="ctr">
              <a:buNone/>
            </a:pPr>
            <a:r>
              <a:rPr lang="en-CA" dirty="0"/>
              <a:t>for each Month present in the data?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517C-667A-C8B8-1BFB-F466F62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58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8DA6-8D66-9F3F-DAA5-BC062546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58"/>
            <a:ext cx="8229600" cy="864096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B101-38CC-A0F4-DC12-D6910BE8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6" y="758763"/>
            <a:ext cx="8579296" cy="6370079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define function to compute mean AND median of Ozone variable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compute_mean_median_Ozone</a:t>
            </a:r>
            <a:r>
              <a:rPr lang="en-CA" sz="2400" dirty="0">
                <a:solidFill>
                  <a:srgbClr val="0000FF"/>
                </a:solidFill>
              </a:rPr>
              <a:t> &lt;- function(data) {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data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select(Ozone)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summarize(</a:t>
            </a:r>
            <a:r>
              <a:rPr lang="en-CA" sz="2400" dirty="0" err="1">
                <a:solidFill>
                  <a:srgbClr val="0000FF"/>
                </a:solidFill>
              </a:rPr>
              <a:t>MeanOzone</a:t>
            </a:r>
            <a:r>
              <a:rPr lang="en-CA" sz="2400" dirty="0">
                <a:solidFill>
                  <a:srgbClr val="0000FF"/>
                </a:solidFill>
              </a:rPr>
              <a:t> = mean(Ozone, na.rm = TRUE),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     </a:t>
            </a:r>
            <a:r>
              <a:rPr lang="en-CA" sz="2400" dirty="0" err="1">
                <a:solidFill>
                  <a:srgbClr val="0000FF"/>
                </a:solidFill>
              </a:rPr>
              <a:t>MedianOzone</a:t>
            </a:r>
            <a:r>
              <a:rPr lang="en-CA" sz="2400" dirty="0">
                <a:solidFill>
                  <a:srgbClr val="0000FF"/>
                </a:solidFill>
              </a:rPr>
              <a:t> = median(Ozone, na.rm = TRUE))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apply defined function to each element of the data column of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</a:t>
            </a:r>
            <a:r>
              <a:rPr lang="en-CA" sz="2400" dirty="0" err="1">
                <a:solidFill>
                  <a:srgbClr val="00B050"/>
                </a:solidFill>
              </a:rPr>
              <a:t>airquality_nest</a:t>
            </a:r>
            <a:endParaRPr lang="en-CA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 err="1">
                <a:solidFill>
                  <a:srgbClr val="00B050"/>
                </a:solidFill>
              </a:rPr>
              <a:t>_Ozone_descriptives</a:t>
            </a:r>
            <a:r>
              <a:rPr lang="en-CA" sz="2400" dirty="0">
                <a:solidFill>
                  <a:srgbClr val="00B050"/>
                </a:solidFill>
              </a:rPr>
              <a:t> &lt;- </a:t>
            </a: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mutate(</a:t>
            </a:r>
            <a:r>
              <a:rPr lang="en-CA" sz="2400" dirty="0" err="1">
                <a:solidFill>
                  <a:srgbClr val="0000FF"/>
                </a:solidFill>
              </a:rPr>
              <a:t>OzoneDescriptives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map(data, </a:t>
            </a:r>
            <a:r>
              <a:rPr lang="en-CA" sz="2400" dirty="0" err="1">
                <a:solidFill>
                  <a:srgbClr val="0000FF"/>
                </a:solidFill>
              </a:rPr>
              <a:t>compute_mean_median_Ozone</a:t>
            </a:r>
            <a:r>
              <a:rPr lang="en-CA" sz="24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3463-2DD9-5D82-7338-E3D38BB0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59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4BEC-09CE-96F6-6FF6-978DCA5E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70"/>
            <a:ext cx="8229600" cy="1200150"/>
          </a:xfrm>
        </p:spPr>
        <p:txBody>
          <a:bodyPr/>
          <a:lstStyle/>
          <a:p>
            <a:r>
              <a:rPr lang="en-CA" b="1" dirty="0"/>
              <a:t>What is an R 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8F742-5BA5-BDFB-CD46-79B77AF4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451F3-DB8C-CEE9-CF71-962A3CB53C80}"/>
              </a:ext>
            </a:extLst>
          </p:cNvPr>
          <p:cNvSpPr/>
          <p:nvPr/>
        </p:nvSpPr>
        <p:spPr>
          <a:xfrm>
            <a:off x="3563888" y="2304306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1B3859C-4977-E374-4EC1-B8FE0885593A}"/>
              </a:ext>
            </a:extLst>
          </p:cNvPr>
          <p:cNvSpPr/>
          <p:nvPr/>
        </p:nvSpPr>
        <p:spPr>
          <a:xfrm>
            <a:off x="1835696" y="2520330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A04FC73-D0D9-BAD2-9454-5E9781DCB246}"/>
              </a:ext>
            </a:extLst>
          </p:cNvPr>
          <p:cNvSpPr/>
          <p:nvPr/>
        </p:nvSpPr>
        <p:spPr>
          <a:xfrm>
            <a:off x="6053336" y="2556334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810E3-352B-1776-8F99-C7C6007BE122}"/>
              </a:ext>
            </a:extLst>
          </p:cNvPr>
          <p:cNvSpPr txBox="1"/>
          <p:nvPr/>
        </p:nvSpPr>
        <p:spPr>
          <a:xfrm>
            <a:off x="1043608" y="1512218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+mn-lt"/>
              </a:rPr>
              <a:t>Input Ingredient(s)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6423A-4E8E-9509-9DAB-0F2DC3BA095C}"/>
              </a:ext>
            </a:extLst>
          </p:cNvPr>
          <p:cNvSpPr txBox="1"/>
          <p:nvPr/>
        </p:nvSpPr>
        <p:spPr>
          <a:xfrm>
            <a:off x="3387393" y="1350199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+mn-lt"/>
              </a:rPr>
              <a:t>Apply </a:t>
            </a:r>
          </a:p>
          <a:p>
            <a:pPr algn="ctr"/>
            <a:r>
              <a:rPr lang="en-CA" sz="2800" dirty="0">
                <a:latin typeface="+mn-lt"/>
              </a:rPr>
              <a:t>Recipe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DB1D6-283E-19D2-A2B5-10330FE1C882}"/>
              </a:ext>
            </a:extLst>
          </p:cNvPr>
          <p:cNvSpPr txBox="1"/>
          <p:nvPr/>
        </p:nvSpPr>
        <p:spPr>
          <a:xfrm>
            <a:off x="5581683" y="151221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+mn-lt"/>
              </a:rPr>
              <a:t>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61E0DF-7C8A-ACCE-4ECE-2A84BE921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576" y="3520319"/>
            <a:ext cx="2857899" cy="160042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BDFE49B-282F-F8A3-0D62-906044B953AD}"/>
              </a:ext>
            </a:extLst>
          </p:cNvPr>
          <p:cNvSpPr/>
          <p:nvPr/>
        </p:nvSpPr>
        <p:spPr>
          <a:xfrm>
            <a:off x="5912802" y="3720028"/>
            <a:ext cx="3075490" cy="1678687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9B12C8-4F54-38D4-E1CC-C27041CB0A5E}"/>
              </a:ext>
            </a:extLst>
          </p:cNvPr>
          <p:cNvSpPr/>
          <p:nvPr/>
        </p:nvSpPr>
        <p:spPr>
          <a:xfrm>
            <a:off x="7052675" y="4191827"/>
            <a:ext cx="905272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A85F5-9B67-BEE6-2CB5-E930BF7BB5BC}"/>
              </a:ext>
            </a:extLst>
          </p:cNvPr>
          <p:cNvSpPr txBox="1"/>
          <p:nvPr/>
        </p:nvSpPr>
        <p:spPr>
          <a:xfrm>
            <a:off x="3231199" y="4122509"/>
            <a:ext cx="235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break egg in a pan</a:t>
            </a:r>
          </a:p>
          <a:p>
            <a:r>
              <a:rPr lang="en-CA" dirty="0"/>
              <a:t>fry egg for 5 minutes </a:t>
            </a:r>
          </a:p>
        </p:txBody>
      </p:sp>
    </p:spTree>
    <p:extLst>
      <p:ext uri="{BB962C8B-B14F-4D97-AF65-F5344CB8AC3E}">
        <p14:creationId xmlns:p14="http://schemas.microsoft.com/office/powerpoint/2010/main" val="203786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CC0-5EF6-6180-B3F8-EC40D697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46" y="14705"/>
            <a:ext cx="8229600" cy="1028623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F367E-E17F-991D-303B-EEF20D95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76BBC-76AF-7803-2382-75D83C47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6" y="2068542"/>
            <a:ext cx="6335009" cy="28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3F064-1E21-7FB1-85AD-47901A87A03E}"/>
              </a:ext>
            </a:extLst>
          </p:cNvPr>
          <p:cNvSpPr txBox="1"/>
          <p:nvPr/>
        </p:nvSpPr>
        <p:spPr>
          <a:xfrm>
            <a:off x="482630" y="1376045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>
                <a:solidFill>
                  <a:srgbClr val="0000FF"/>
                </a:solidFill>
                <a:latin typeface="+mn-lt"/>
              </a:rPr>
              <a:t>airquality_nest_Ozone_descriptives</a:t>
            </a:r>
            <a:endParaRPr lang="en-CA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B7BBA-9DB4-6C5F-D076-33F86E495163}"/>
              </a:ext>
            </a:extLst>
          </p:cNvPr>
          <p:cNvSpPr txBox="1"/>
          <p:nvPr/>
        </p:nvSpPr>
        <p:spPr>
          <a:xfrm>
            <a:off x="395536" y="5132358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>
                <a:solidFill>
                  <a:srgbClr val="0000FF"/>
                </a:solidFill>
                <a:latin typeface="+mn-lt"/>
              </a:rPr>
              <a:t>airquality_nest_Ozone_descriptives$OzoneDescriptives</a:t>
            </a:r>
            <a:r>
              <a:rPr lang="en-CA" sz="2400" dirty="0">
                <a:solidFill>
                  <a:srgbClr val="0000FF"/>
                </a:solidFill>
                <a:latin typeface="+mn-lt"/>
              </a:rPr>
              <a:t>[[1]]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1547EF-E745-4A20-5947-BAFEDC88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647652"/>
            <a:ext cx="7848872" cy="140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07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0B9-DD07-D9FB-4E82-B197A3AB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52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092F-7E18-7AFC-063D-DA2F31F3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CA" dirty="0"/>
            </a:br>
            <a:endParaRPr lang="en-CA" dirty="0"/>
          </a:p>
          <a:p>
            <a:pPr marL="0" indent="0" algn="ctr">
              <a:buNone/>
            </a:pPr>
            <a:r>
              <a:rPr lang="en-CA" dirty="0"/>
              <a:t>What if we need to compute the mean</a:t>
            </a:r>
          </a:p>
          <a:p>
            <a:pPr marL="0" indent="0" algn="ctr">
              <a:buNone/>
            </a:pPr>
            <a:r>
              <a:rPr lang="en-CA" dirty="0"/>
              <a:t>of the Ozone through Temp variables </a:t>
            </a:r>
          </a:p>
          <a:p>
            <a:pPr marL="0" indent="0" algn="ctr">
              <a:buNone/>
            </a:pPr>
            <a:r>
              <a:rPr lang="en-CA" dirty="0"/>
              <a:t>for each Month present in the data?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517C-667A-C8B8-1BFB-F466F62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1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BFE3-061B-F145-6CF0-2F87E9B4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9596"/>
            <a:ext cx="8229600" cy="1200150"/>
          </a:xfrm>
        </p:spPr>
        <p:txBody>
          <a:bodyPr/>
          <a:lstStyle/>
          <a:p>
            <a:r>
              <a:rPr lang="en-CA" b="1" dirty="0" err="1"/>
              <a:t>map_df</a:t>
            </a:r>
            <a:r>
              <a:rPr lang="en-CA" b="1" dirty="0"/>
              <a:t>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7067-66FA-7D6B-FF20-149370AC4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96194"/>
            <a:ext cx="9036496" cy="5688631"/>
          </a:xfrm>
        </p:spPr>
        <p:txBody>
          <a:bodyPr/>
          <a:lstStyle/>
          <a:p>
            <a:pPr marL="0" indent="0">
              <a:buNone/>
            </a:pPr>
            <a:r>
              <a:rPr lang="en-CA" sz="2300" dirty="0">
                <a:solidFill>
                  <a:srgbClr val="00B050"/>
                </a:solidFill>
              </a:rPr>
              <a:t># define function to compute mean of Ozone through Temp 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B050"/>
                </a:solidFill>
              </a:rPr>
              <a:t># variables</a:t>
            </a:r>
          </a:p>
          <a:p>
            <a:pPr marL="0" indent="0">
              <a:buNone/>
            </a:pPr>
            <a:r>
              <a:rPr lang="en-CA" sz="2300" dirty="0" err="1">
                <a:solidFill>
                  <a:srgbClr val="0000FF"/>
                </a:solidFill>
              </a:rPr>
              <a:t>compute_mean_Ozone_through_Temp</a:t>
            </a:r>
            <a:r>
              <a:rPr lang="en-CA" sz="2300" dirty="0">
                <a:solidFill>
                  <a:srgbClr val="0000FF"/>
                </a:solidFill>
              </a:rPr>
              <a:t> </a:t>
            </a: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 &lt;- function(data) {</a:t>
            </a:r>
          </a:p>
          <a:p>
            <a:pPr marL="0" indent="0">
              <a:buNone/>
            </a:pP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     data %&gt;% </a:t>
            </a:r>
          </a:p>
          <a:p>
            <a:pPr marL="0" indent="0">
              <a:buNone/>
            </a:pP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     </a:t>
            </a:r>
            <a:r>
              <a:rPr lang="en-CA" sz="2300" dirty="0" err="1">
                <a:solidFill>
                  <a:schemeClr val="accent5">
                    <a:lumMod val="75000"/>
                  </a:schemeClr>
                </a:solidFill>
              </a:rPr>
              <a:t>summarize_at</a:t>
            </a: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vars(</a:t>
            </a:r>
            <a:r>
              <a:rPr lang="en-US" sz="2300" dirty="0" err="1">
                <a:solidFill>
                  <a:schemeClr val="accent5">
                    <a:lumMod val="75000"/>
                  </a:schemeClr>
                </a:solidFill>
              </a:rPr>
              <a:t>Ozone:Temp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), mean, na.rm = TRUE</a:t>
            </a: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pPr marL="0" indent="0">
              <a:buNone/>
            </a:pPr>
            <a:r>
              <a:rPr lang="en-CA" sz="23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CA" sz="2300" dirty="0">
              <a:solidFill>
                <a:srgbClr val="0099FF"/>
              </a:solidFill>
            </a:endParaRPr>
          </a:p>
          <a:p>
            <a:pPr marL="0" indent="0">
              <a:buNone/>
            </a:pPr>
            <a:r>
              <a:rPr lang="en-CA" sz="2300" dirty="0">
                <a:solidFill>
                  <a:srgbClr val="00B050"/>
                </a:solidFill>
              </a:rPr>
              <a:t># apply defined function to each element of the data column of 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B050"/>
                </a:solidFill>
              </a:rPr>
              <a:t># </a:t>
            </a:r>
            <a:r>
              <a:rPr lang="en-CA" sz="2300" dirty="0" err="1">
                <a:solidFill>
                  <a:srgbClr val="00B050"/>
                </a:solidFill>
              </a:rPr>
              <a:t>airquality_nest</a:t>
            </a:r>
            <a:endParaRPr lang="en-CA" sz="23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300" dirty="0" err="1">
                <a:solidFill>
                  <a:srgbClr val="0000FF"/>
                </a:solidFill>
                <a:latin typeface="+mn-lt"/>
              </a:rPr>
              <a:t>airquality_nest_Ozone_though_Temp_descriptives</a:t>
            </a:r>
            <a:r>
              <a:rPr lang="en-CA" sz="2300" dirty="0">
                <a:solidFill>
                  <a:srgbClr val="0000FF"/>
                </a:solidFill>
                <a:latin typeface="+mn-lt"/>
              </a:rPr>
              <a:t> &lt;- </a:t>
            </a:r>
            <a:endParaRPr lang="en-CA" sz="23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300" dirty="0" err="1">
                <a:solidFill>
                  <a:srgbClr val="0000FF"/>
                </a:solidFill>
              </a:rPr>
              <a:t>airquality_nest</a:t>
            </a:r>
            <a:r>
              <a:rPr lang="en-CA" sz="23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FF"/>
                </a:solidFill>
              </a:rPr>
              <a:t> mutate(Mean = </a:t>
            </a:r>
            <a:r>
              <a:rPr lang="en-CA" sz="2300" b="1" dirty="0" err="1">
                <a:solidFill>
                  <a:srgbClr val="0000FF"/>
                </a:solidFill>
              </a:rPr>
              <a:t>map_df</a:t>
            </a:r>
            <a:r>
              <a:rPr lang="en-CA" sz="2300" dirty="0">
                <a:solidFill>
                  <a:srgbClr val="0000FF"/>
                </a:solidFill>
              </a:rPr>
              <a:t>(data, </a:t>
            </a:r>
            <a:r>
              <a:rPr lang="en-CA" sz="2300" dirty="0" err="1">
                <a:solidFill>
                  <a:srgbClr val="0000FF"/>
                </a:solidFill>
              </a:rPr>
              <a:t>compute_mean_Ozone_through_Temp</a:t>
            </a:r>
            <a:r>
              <a:rPr lang="en-CA" sz="23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8B48D-8CDE-0237-1F08-33D2FE5F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6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DC9F-FE0B-20CC-F3FA-B7F9FF80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46" y="14705"/>
            <a:ext cx="8229600" cy="120015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0F19-EEB8-F88A-4781-6F46277D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3541E9-33EB-629E-09B0-C2D9F97F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800" dirty="0" err="1">
                <a:solidFill>
                  <a:srgbClr val="0000FF"/>
                </a:solidFill>
                <a:latin typeface="+mn-lt"/>
              </a:rPr>
              <a:t>airquality_nest_Ozone_though_Temp_descriptives</a:t>
            </a:r>
            <a:endParaRPr lang="en-CA" sz="2800" dirty="0">
              <a:solidFill>
                <a:srgbClr val="0000FF"/>
              </a:solidFill>
              <a:latin typeface="+mn-lt"/>
            </a:endParaRPr>
          </a:p>
          <a:p>
            <a:pPr marL="0" indent="0">
              <a:buNone/>
            </a:pPr>
            <a:endParaRPr lang="en-CA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44FFF-C97D-DA54-7C5C-69240798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2592338"/>
            <a:ext cx="8345065" cy="275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67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0B9-DD07-D9FB-4E82-B197A3AB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520"/>
          </a:xfrm>
        </p:spPr>
        <p:txBody>
          <a:bodyPr/>
          <a:lstStyle/>
          <a:p>
            <a:r>
              <a:rPr lang="en-CA" b="1" dirty="0"/>
              <a:t>map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092F-7E18-7AFC-063D-DA2F31F3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CA" dirty="0"/>
            </a:br>
            <a:endParaRPr lang="en-CA" dirty="0"/>
          </a:p>
          <a:p>
            <a:pPr marL="0" indent="0" algn="ctr">
              <a:buNone/>
            </a:pPr>
            <a:r>
              <a:rPr lang="en-CA" dirty="0"/>
              <a:t>What if we need to compute the </a:t>
            </a:r>
          </a:p>
          <a:p>
            <a:pPr marL="0" indent="0" algn="ctr">
              <a:buNone/>
            </a:pPr>
            <a:r>
              <a:rPr lang="en-CA" dirty="0"/>
              <a:t>mean AND median</a:t>
            </a:r>
          </a:p>
          <a:p>
            <a:pPr marL="0" indent="0" algn="ctr">
              <a:buNone/>
            </a:pPr>
            <a:r>
              <a:rPr lang="en-CA" dirty="0"/>
              <a:t>of the Ozone through Temp variables </a:t>
            </a:r>
          </a:p>
          <a:p>
            <a:pPr marL="0" indent="0" algn="ctr">
              <a:buNone/>
            </a:pPr>
            <a:r>
              <a:rPr lang="en-CA" dirty="0"/>
              <a:t>for each Month present in the data?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517C-667A-C8B8-1BFB-F466F62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62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F2E-06F7-6673-6A23-48C370C3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 err="1"/>
              <a:t>map_df</a:t>
            </a:r>
            <a:r>
              <a:rPr lang="en-CA" b="1" dirty="0"/>
              <a:t> + nested data frames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D3A4-7554-A8A2-548D-942ADE16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09198"/>
            <a:ext cx="9433048" cy="6191701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en-CA" sz="2200" dirty="0">
                <a:solidFill>
                  <a:srgbClr val="00B050"/>
                </a:solidFill>
              </a:rPr>
              <a:t>define function to compute mean AND median of Ozone 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B050"/>
                </a:solidFill>
              </a:rPr>
              <a:t># through Temp variables</a:t>
            </a:r>
            <a:endParaRPr lang="en-CA" sz="22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CA" sz="2200" dirty="0" err="1">
                <a:solidFill>
                  <a:srgbClr val="0000FF"/>
                </a:solidFill>
              </a:rPr>
              <a:t>compute_mean_median_Ozone_through_Temp</a:t>
            </a:r>
            <a:r>
              <a:rPr lang="en-CA" sz="2200" dirty="0">
                <a:solidFill>
                  <a:srgbClr val="0000FF"/>
                </a:solidFill>
              </a:rPr>
              <a:t> &lt;- function(data) {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00FF"/>
                </a:solidFill>
              </a:rPr>
              <a:t>     data %&gt;% 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00FF"/>
                </a:solidFill>
              </a:rPr>
              <a:t>     </a:t>
            </a:r>
            <a:r>
              <a:rPr lang="en-CA" sz="2200" dirty="0" err="1">
                <a:solidFill>
                  <a:srgbClr val="0000FF"/>
                </a:solidFill>
              </a:rPr>
              <a:t>summarize_at</a:t>
            </a:r>
            <a:r>
              <a:rPr lang="en-CA" sz="2200" dirty="0">
                <a:solidFill>
                  <a:srgbClr val="0000FF"/>
                </a:solidFill>
              </a:rPr>
              <a:t>(</a:t>
            </a:r>
            <a:r>
              <a:rPr lang="en-US" sz="2200" dirty="0">
                <a:solidFill>
                  <a:srgbClr val="0000FF"/>
                </a:solidFill>
              </a:rPr>
              <a:t>vars(</a:t>
            </a:r>
            <a:r>
              <a:rPr lang="en-US" sz="2200" dirty="0" err="1">
                <a:solidFill>
                  <a:srgbClr val="0000FF"/>
                </a:solidFill>
              </a:rPr>
              <a:t>Ozone:Temp</a:t>
            </a:r>
            <a:r>
              <a:rPr lang="en-US" sz="2200" dirty="0">
                <a:solidFill>
                  <a:srgbClr val="0000FF"/>
                </a:solidFill>
              </a:rPr>
              <a:t>),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</a:rPr>
              <a:t>                               list(mean = mean, median = median),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00FF"/>
                </a:solidFill>
              </a:rPr>
              <a:t>                               na.rm = TRUE</a:t>
            </a:r>
            <a:r>
              <a:rPr lang="en-CA" sz="2200" dirty="0">
                <a:solidFill>
                  <a:srgbClr val="0000FF"/>
                </a:solidFill>
              </a:rPr>
              <a:t>) 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CA" sz="11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200" dirty="0">
                <a:solidFill>
                  <a:srgbClr val="00B050"/>
                </a:solidFill>
              </a:rPr>
              <a:t># apply defined function to each element of the data column of 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B050"/>
                </a:solidFill>
              </a:rPr>
              <a:t># </a:t>
            </a:r>
            <a:r>
              <a:rPr lang="en-CA" sz="2200" dirty="0" err="1">
                <a:solidFill>
                  <a:srgbClr val="00B050"/>
                </a:solidFill>
              </a:rPr>
              <a:t>airquality_nest</a:t>
            </a:r>
            <a:endParaRPr lang="en-CA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sz="2000" dirty="0" err="1">
                <a:solidFill>
                  <a:srgbClr val="0000FF"/>
                </a:solidFill>
                <a:latin typeface="+mn-lt"/>
              </a:rPr>
              <a:t>airquality_nest_Ozone_though_Temp_descriptives</a:t>
            </a:r>
            <a:r>
              <a:rPr lang="en-CA" sz="2000" dirty="0">
                <a:solidFill>
                  <a:srgbClr val="0000FF"/>
                </a:solidFill>
                <a:latin typeface="+mn-lt"/>
              </a:rPr>
              <a:t> &lt;- </a:t>
            </a:r>
            <a:endParaRPr lang="en-CA" sz="22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200" dirty="0" err="1">
                <a:solidFill>
                  <a:srgbClr val="0000FF"/>
                </a:solidFill>
              </a:rPr>
              <a:t>airquality_nest</a:t>
            </a:r>
            <a:r>
              <a:rPr lang="en-CA" sz="22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00FF"/>
                </a:solidFill>
              </a:rPr>
              <a:t> mutate(</a:t>
            </a:r>
            <a:r>
              <a:rPr lang="en-CA" sz="2200" dirty="0" err="1">
                <a:solidFill>
                  <a:srgbClr val="0000FF"/>
                </a:solidFill>
              </a:rPr>
              <a:t>Descriptives</a:t>
            </a:r>
            <a:r>
              <a:rPr lang="en-CA" sz="2200" dirty="0">
                <a:solidFill>
                  <a:srgbClr val="0000FF"/>
                </a:solidFill>
              </a:rPr>
              <a:t> = </a:t>
            </a:r>
          </a:p>
          <a:p>
            <a:pPr marL="0" indent="0">
              <a:buNone/>
            </a:pPr>
            <a:r>
              <a:rPr lang="en-CA" sz="2200" dirty="0">
                <a:solidFill>
                  <a:srgbClr val="0000FF"/>
                </a:solidFill>
              </a:rPr>
              <a:t>                </a:t>
            </a:r>
            <a:r>
              <a:rPr lang="en-CA" sz="2200" dirty="0" err="1">
                <a:solidFill>
                  <a:srgbClr val="0000FF"/>
                </a:solidFill>
              </a:rPr>
              <a:t>map_df</a:t>
            </a:r>
            <a:r>
              <a:rPr lang="en-CA" sz="2200" dirty="0">
                <a:solidFill>
                  <a:srgbClr val="0000FF"/>
                </a:solidFill>
              </a:rPr>
              <a:t>(data, </a:t>
            </a:r>
            <a:r>
              <a:rPr lang="en-CA" sz="2200" dirty="0" err="1">
                <a:solidFill>
                  <a:srgbClr val="0000FF"/>
                </a:solidFill>
              </a:rPr>
              <a:t>compute_mean_median_Ozone_through_Temp</a:t>
            </a:r>
            <a:r>
              <a:rPr lang="en-CA" sz="2200" dirty="0">
                <a:solidFill>
                  <a:srgbClr val="0000FF"/>
                </a:solidFill>
              </a:rPr>
              <a:t>))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4E95D-EF43-733F-564D-D1EE0B76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028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9CE0-AC21-D5A1-52C5-FB4A3BDB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9" y="14705"/>
            <a:ext cx="8229600" cy="1200150"/>
          </a:xfrm>
        </p:spPr>
        <p:txBody>
          <a:bodyPr/>
          <a:lstStyle/>
          <a:p>
            <a:r>
              <a:rPr lang="en-CA" b="1" dirty="0" err="1"/>
              <a:t>map_df</a:t>
            </a:r>
            <a:r>
              <a:rPr lang="en-CA" b="1" dirty="0"/>
              <a:t> + nested data frames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038EFD-610D-E798-1061-0CF67FE97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80370"/>
            <a:ext cx="8229600" cy="198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4CEE5-FA91-AC68-502E-9D679D14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3261E-C7E9-68C6-47E7-702D567F8127}"/>
              </a:ext>
            </a:extLst>
          </p:cNvPr>
          <p:cNvSpPr txBox="1"/>
          <p:nvPr/>
        </p:nvSpPr>
        <p:spPr>
          <a:xfrm>
            <a:off x="457200" y="1744827"/>
            <a:ext cx="6851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 err="1">
                <a:solidFill>
                  <a:srgbClr val="0000FF"/>
                </a:solidFill>
                <a:latin typeface="+mn-lt"/>
              </a:rPr>
              <a:t>airquality_nest_Ozone_though_Temp_descriptives</a:t>
            </a:r>
            <a:r>
              <a:rPr lang="en-CA" sz="2400" dirty="0">
                <a:solidFill>
                  <a:srgbClr val="0000FF"/>
                </a:solidFill>
                <a:latin typeface="+mn-lt"/>
              </a:rPr>
              <a:t>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81411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2187-0B5E-4BB6-5503-E501D9B3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70" y="143351"/>
            <a:ext cx="8229600" cy="1200150"/>
          </a:xfrm>
        </p:spPr>
        <p:txBody>
          <a:bodyPr/>
          <a:lstStyle/>
          <a:p>
            <a:r>
              <a:rPr lang="en-CA" b="1" dirty="0"/>
              <a:t>Can we fit models to </a:t>
            </a:r>
            <a:br>
              <a:rPr lang="en-CA" b="1" dirty="0"/>
            </a:br>
            <a:r>
              <a:rPr lang="en-CA" b="1" dirty="0"/>
              <a:t>nested data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D9D5F-22EB-8A3B-D601-5DD859FF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0211"/>
            <a:ext cx="8229600" cy="5520689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define function to fit a linear model 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fit_lm_model</a:t>
            </a:r>
            <a:r>
              <a:rPr lang="en-CA" sz="2400" dirty="0">
                <a:solidFill>
                  <a:srgbClr val="0000FF"/>
                </a:solidFill>
              </a:rPr>
              <a:t> &lt;- function(data) {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data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</a:t>
            </a:r>
            <a:r>
              <a:rPr lang="en-CA" sz="2400" dirty="0" err="1">
                <a:solidFill>
                  <a:srgbClr val="0000FF"/>
                </a:solidFill>
              </a:rPr>
              <a:t>lm</a:t>
            </a:r>
            <a:r>
              <a:rPr lang="en-CA" sz="2400" dirty="0">
                <a:solidFill>
                  <a:srgbClr val="0000FF"/>
                </a:solidFill>
              </a:rPr>
              <a:t>(Ozone ~ Temp, </a:t>
            </a:r>
            <a:r>
              <a:rPr lang="en-CA" sz="2400" dirty="0" err="1">
                <a:solidFill>
                  <a:srgbClr val="0000FF"/>
                </a:solidFill>
              </a:rPr>
              <a:t>na.action</a:t>
            </a:r>
            <a:r>
              <a:rPr lang="en-CA" sz="2400" dirty="0">
                <a:solidFill>
                  <a:srgbClr val="0000FF"/>
                </a:solidFill>
              </a:rPr>
              <a:t> = </a:t>
            </a:r>
            <a:r>
              <a:rPr lang="en-CA" sz="2400" dirty="0" err="1">
                <a:solidFill>
                  <a:srgbClr val="0000FF"/>
                </a:solidFill>
              </a:rPr>
              <a:t>na.exclude</a:t>
            </a:r>
            <a:r>
              <a:rPr lang="en-CA" sz="2400" dirty="0">
                <a:solidFill>
                  <a:srgbClr val="0000FF"/>
                </a:solidFill>
              </a:rPr>
              <a:t>, data = .)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apply defined function to each element of the data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B050"/>
                </a:solidFill>
              </a:rPr>
              <a:t># column of </a:t>
            </a:r>
            <a:r>
              <a:rPr lang="en-CA" sz="2400" dirty="0" err="1">
                <a:solidFill>
                  <a:srgbClr val="00B050"/>
                </a:solidFill>
              </a:rPr>
              <a:t>airquality_nest</a:t>
            </a: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airquality_nest_lm</a:t>
            </a:r>
            <a:r>
              <a:rPr lang="en-CA" sz="2400" dirty="0">
                <a:solidFill>
                  <a:srgbClr val="0000FF"/>
                </a:solidFill>
              </a:rPr>
              <a:t> &lt;-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</a:t>
            </a:r>
            <a:r>
              <a:rPr lang="en-CA" sz="2400" dirty="0" err="1">
                <a:solidFill>
                  <a:srgbClr val="0000FF"/>
                </a:solidFill>
              </a:rPr>
              <a:t>airquality_nest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mutate(model = map(data, </a:t>
            </a:r>
            <a:r>
              <a:rPr lang="en-CA" sz="2400" dirty="0" err="1">
                <a:solidFill>
                  <a:srgbClr val="0000FF"/>
                </a:solidFill>
              </a:rPr>
              <a:t>fit_lm_model</a:t>
            </a:r>
            <a:r>
              <a:rPr lang="en-CA" sz="2400" dirty="0">
                <a:solidFill>
                  <a:srgbClr val="0000FF"/>
                </a:solidFill>
              </a:rPr>
              <a:t>))</a:t>
            </a:r>
          </a:p>
          <a:p>
            <a:pPr marL="0" indent="0">
              <a:buNone/>
            </a:pPr>
            <a:endParaRPr lang="en-CA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C41FA-C416-B454-F513-87832C1E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68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3C77-1BC0-B692-DE95-D5188698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351"/>
            <a:ext cx="8229600" cy="1200150"/>
          </a:xfrm>
        </p:spPr>
        <p:txBody>
          <a:bodyPr/>
          <a:lstStyle/>
          <a:p>
            <a:r>
              <a:rPr lang="en-CA" b="1" dirty="0"/>
              <a:t>Can we fit models to </a:t>
            </a:r>
            <a:br>
              <a:rPr lang="en-CA" b="1" dirty="0"/>
            </a:br>
            <a:r>
              <a:rPr lang="en-CA" b="1" dirty="0"/>
              <a:t>nested data frames?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8AB6-602A-F8F0-BE6B-9AA462C7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02208-C2B1-0D0F-D48F-20AFB9D7F638}"/>
              </a:ext>
            </a:extLst>
          </p:cNvPr>
          <p:cNvSpPr txBox="1"/>
          <p:nvPr/>
        </p:nvSpPr>
        <p:spPr>
          <a:xfrm>
            <a:off x="5436096" y="1827070"/>
            <a:ext cx="3440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Once we have the </a:t>
            </a:r>
            <a:r>
              <a:rPr lang="en-CA" dirty="0" err="1"/>
              <a:t>lm</a:t>
            </a:r>
            <a:r>
              <a:rPr lang="en-CA" dirty="0"/>
              <a:t> models for each month, we can do further processing of each model (e.g., extract the model coefficients or the R-squared values and store them in the nested data frame).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21299B-E1E9-7557-CA15-8E087672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2674"/>
            <a:ext cx="4572638" cy="274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0DB03-0BAD-F4EF-7C61-343985BA0A54}"/>
              </a:ext>
            </a:extLst>
          </p:cNvPr>
          <p:cNvSpPr txBox="1"/>
          <p:nvPr/>
        </p:nvSpPr>
        <p:spPr>
          <a:xfrm>
            <a:off x="267286" y="480543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 err="1">
                <a:solidFill>
                  <a:srgbClr val="0000FF"/>
                </a:solidFill>
              </a:rPr>
              <a:t>airquality_nest_lm$model</a:t>
            </a:r>
            <a:r>
              <a:rPr lang="en-CA" sz="1800" dirty="0">
                <a:solidFill>
                  <a:srgbClr val="0000FF"/>
                </a:solidFill>
              </a:rPr>
              <a:t>[[1]]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9B578-6C74-F550-F403-3FEFF9D6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313692"/>
            <a:ext cx="6533946" cy="1743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529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3330-A2D3-B114-5C74-528194E3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05"/>
            <a:ext cx="8229600" cy="1200150"/>
          </a:xfrm>
        </p:spPr>
        <p:txBody>
          <a:bodyPr/>
          <a:lstStyle/>
          <a:p>
            <a:r>
              <a:rPr lang="en-CA" b="1" dirty="0"/>
              <a:t>Can we further process models </a:t>
            </a:r>
            <a:br>
              <a:rPr lang="en-CA" b="1" dirty="0"/>
            </a:br>
            <a:r>
              <a:rPr lang="en-CA" b="1" dirty="0"/>
              <a:t>stored in a nested data frames?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42EC8-A892-7C4D-1FD6-08BDF7BDF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156"/>
            <a:ext cx="8229600" cy="6050212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library(broom)</a:t>
            </a:r>
          </a:p>
          <a:p>
            <a:pPr marL="0" indent="0">
              <a:buNone/>
            </a:pPr>
            <a:endParaRPr lang="en-CA" sz="12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airquality_nest_lm</a:t>
            </a:r>
            <a:r>
              <a:rPr lang="en-CA" sz="2400" dirty="0">
                <a:solidFill>
                  <a:srgbClr val="0000FF"/>
                </a:solidFill>
              </a:rPr>
              <a:t>  &lt;-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</a:t>
            </a:r>
            <a:r>
              <a:rPr lang="en-CA" sz="2400" dirty="0" err="1">
                <a:solidFill>
                  <a:srgbClr val="0000FF"/>
                </a:solidFill>
              </a:rPr>
              <a:t>airquality_nest_lm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mutate(</a:t>
            </a:r>
            <a:r>
              <a:rPr lang="en-CA" sz="2400" dirty="0" err="1">
                <a:solidFill>
                  <a:srgbClr val="0000FF"/>
                </a:solidFill>
              </a:rPr>
              <a:t>coeff</a:t>
            </a:r>
            <a:r>
              <a:rPr lang="en-CA" sz="2400" dirty="0">
                <a:solidFill>
                  <a:srgbClr val="0000FF"/>
                </a:solidFill>
              </a:rPr>
              <a:t> = map(model, ~ tidy(.x)))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DE95-F6F9-3289-3AC5-04C53070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3C096D-E9C2-E90D-3B05-5619E5A22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4663" y="3726429"/>
            <a:ext cx="1017099" cy="56957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E0CEF8-0007-B386-1B5E-4A6D4AA7292D}"/>
              </a:ext>
            </a:extLst>
          </p:cNvPr>
          <p:cNvSpPr/>
          <p:nvPr/>
        </p:nvSpPr>
        <p:spPr>
          <a:xfrm>
            <a:off x="4529244" y="3607177"/>
            <a:ext cx="1297486" cy="668803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6834A3-0291-2641-3A12-354FBCFDF8D1}"/>
              </a:ext>
            </a:extLst>
          </p:cNvPr>
          <p:cNvSpPr/>
          <p:nvPr/>
        </p:nvSpPr>
        <p:spPr>
          <a:xfrm>
            <a:off x="4985646" y="3832430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D8F48-085E-FD89-A796-F2351933A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75856" y="4625542"/>
            <a:ext cx="1017099" cy="569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29FDC4-03A7-7DB1-3DB3-B66740AB0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4664" y="5291972"/>
            <a:ext cx="1017099" cy="569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37C24-96F5-16A7-0DE7-8FD588875D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4663" y="5983745"/>
            <a:ext cx="1017099" cy="569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01B86F-E878-5E7B-2252-BDE351190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1239" y="6668793"/>
            <a:ext cx="1017099" cy="56957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9D955B1-1AAB-B5D1-F552-ED61FABA5815}"/>
              </a:ext>
            </a:extLst>
          </p:cNvPr>
          <p:cNvSpPr/>
          <p:nvPr/>
        </p:nvSpPr>
        <p:spPr>
          <a:xfrm>
            <a:off x="4529244" y="4405091"/>
            <a:ext cx="1297486" cy="623362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047252-BCD1-3C1B-FAAA-7E51475DE0BE}"/>
              </a:ext>
            </a:extLst>
          </p:cNvPr>
          <p:cNvSpPr/>
          <p:nvPr/>
        </p:nvSpPr>
        <p:spPr>
          <a:xfrm>
            <a:off x="4985646" y="4564212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D1E2B67-F0FB-3738-FEA7-AD7B97E20C06}"/>
              </a:ext>
            </a:extLst>
          </p:cNvPr>
          <p:cNvSpPr/>
          <p:nvPr/>
        </p:nvSpPr>
        <p:spPr>
          <a:xfrm>
            <a:off x="4454311" y="5162208"/>
            <a:ext cx="1297486" cy="663751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8FF702-EFAA-9FE4-7119-E2B76E145E7D}"/>
              </a:ext>
            </a:extLst>
          </p:cNvPr>
          <p:cNvSpPr/>
          <p:nvPr/>
        </p:nvSpPr>
        <p:spPr>
          <a:xfrm>
            <a:off x="4957568" y="5354377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0E0222D-08F5-F612-8985-41EB582A215C}"/>
              </a:ext>
            </a:extLst>
          </p:cNvPr>
          <p:cNvSpPr/>
          <p:nvPr/>
        </p:nvSpPr>
        <p:spPr>
          <a:xfrm>
            <a:off x="4501166" y="5901918"/>
            <a:ext cx="1297486" cy="544499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FC5BBC-572E-3685-8A1F-C00FC4F4E420}"/>
              </a:ext>
            </a:extLst>
          </p:cNvPr>
          <p:cNvSpPr/>
          <p:nvPr/>
        </p:nvSpPr>
        <p:spPr>
          <a:xfrm>
            <a:off x="4985646" y="6055438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8CD985B-8052-DDA3-560A-DDB9732EF195}"/>
              </a:ext>
            </a:extLst>
          </p:cNvPr>
          <p:cNvSpPr/>
          <p:nvPr/>
        </p:nvSpPr>
        <p:spPr>
          <a:xfrm>
            <a:off x="4572000" y="6599937"/>
            <a:ext cx="1297486" cy="569575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275E79-8F46-DE3F-1D71-B363AF94669C}"/>
              </a:ext>
            </a:extLst>
          </p:cNvPr>
          <p:cNvSpPr/>
          <p:nvPr/>
        </p:nvSpPr>
        <p:spPr>
          <a:xfrm>
            <a:off x="5028402" y="6668793"/>
            <a:ext cx="384682" cy="3378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D3115-7E34-F130-F8BB-DE2963957FF5}"/>
              </a:ext>
            </a:extLst>
          </p:cNvPr>
          <p:cNvSpPr txBox="1"/>
          <p:nvPr/>
        </p:nvSpPr>
        <p:spPr>
          <a:xfrm>
            <a:off x="1979712" y="3770746"/>
            <a:ext cx="133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Month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9EAEF7-9283-BD18-FB0A-A374DBDB9E02}"/>
              </a:ext>
            </a:extLst>
          </p:cNvPr>
          <p:cNvSpPr txBox="1"/>
          <p:nvPr/>
        </p:nvSpPr>
        <p:spPr>
          <a:xfrm>
            <a:off x="1984710" y="4609322"/>
            <a:ext cx="133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Month 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C87B1E-FE70-033F-865F-BB970A1BDB30}"/>
              </a:ext>
            </a:extLst>
          </p:cNvPr>
          <p:cNvSpPr txBox="1"/>
          <p:nvPr/>
        </p:nvSpPr>
        <p:spPr>
          <a:xfrm>
            <a:off x="1979712" y="5317315"/>
            <a:ext cx="133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Month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E6D893-048D-BFB4-2216-AAC93C643224}"/>
              </a:ext>
            </a:extLst>
          </p:cNvPr>
          <p:cNvSpPr txBox="1"/>
          <p:nvPr/>
        </p:nvSpPr>
        <p:spPr>
          <a:xfrm>
            <a:off x="1979712" y="6035424"/>
            <a:ext cx="133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Month 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E89C7-C99B-61A4-B34D-6DBF24824A66}"/>
              </a:ext>
            </a:extLst>
          </p:cNvPr>
          <p:cNvSpPr txBox="1"/>
          <p:nvPr/>
        </p:nvSpPr>
        <p:spPr>
          <a:xfrm>
            <a:off x="1972485" y="6722432"/>
            <a:ext cx="133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Month 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4D2D79-4FE0-0A14-938F-359D910F77ED}"/>
              </a:ext>
            </a:extLst>
          </p:cNvPr>
          <p:cNvSpPr txBox="1"/>
          <p:nvPr/>
        </p:nvSpPr>
        <p:spPr>
          <a:xfrm>
            <a:off x="3311239" y="3312418"/>
            <a:ext cx="98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EC080-D8DD-E00D-DB72-850715F1EEE9}"/>
              </a:ext>
            </a:extLst>
          </p:cNvPr>
          <p:cNvSpPr txBox="1"/>
          <p:nvPr/>
        </p:nvSpPr>
        <p:spPr>
          <a:xfrm>
            <a:off x="4729885" y="3237845"/>
            <a:ext cx="98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coeff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88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97A1-D9B1-8688-5C37-3089A90C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/>
              <a:t>Syntax of a Named 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93A7-369E-80BD-3CE8-8239EDB6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69" y="1127289"/>
            <a:ext cx="8229600" cy="5280294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>
                <a:solidFill>
                  <a:srgbClr val="0066CC"/>
                </a:solidFill>
              </a:rPr>
              <a:t>make_fried_egg</a:t>
            </a:r>
            <a:r>
              <a:rPr lang="en-CA" dirty="0">
                <a:solidFill>
                  <a:srgbClr val="0066CC"/>
                </a:solidFill>
              </a:rPr>
              <a:t> </a:t>
            </a:r>
            <a:r>
              <a:rPr lang="en-CA" dirty="0"/>
              <a:t>&lt;- </a:t>
            </a:r>
            <a:r>
              <a:rPr lang="en-CA" dirty="0">
                <a:solidFill>
                  <a:srgbClr val="FF0000"/>
                </a:solidFill>
              </a:rPr>
              <a:t>function</a:t>
            </a:r>
            <a:r>
              <a:rPr lang="en-CA" dirty="0"/>
              <a:t>(</a:t>
            </a:r>
            <a:r>
              <a:rPr lang="en-CA" dirty="0">
                <a:solidFill>
                  <a:srgbClr val="9933FF"/>
                </a:solidFill>
              </a:rPr>
              <a:t>egg</a:t>
            </a:r>
            <a:r>
              <a:rPr lang="en-CA" dirty="0"/>
              <a:t>){</a:t>
            </a:r>
          </a:p>
          <a:p>
            <a:pPr marL="0" indent="0">
              <a:buNone/>
            </a:pPr>
            <a:r>
              <a:rPr lang="en-CA" dirty="0"/>
              <a:t>      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break egg in pan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      fry egg for 5 minutes </a:t>
            </a:r>
          </a:p>
          <a:p>
            <a:pPr marL="0" indent="0">
              <a:buNone/>
            </a:pPr>
            <a:r>
              <a:rPr lang="en-CA" dirty="0"/>
              <a:t>       </a:t>
            </a:r>
          </a:p>
          <a:p>
            <a:pPr marL="0" indent="0">
              <a:buNone/>
            </a:pPr>
            <a:r>
              <a:rPr lang="en-CA" dirty="0"/>
              <a:t>       </a:t>
            </a:r>
            <a:r>
              <a:rPr lang="en-CA" dirty="0">
                <a:solidFill>
                  <a:srgbClr val="FF0000"/>
                </a:solidFill>
              </a:rPr>
              <a:t>return</a:t>
            </a:r>
            <a:r>
              <a:rPr lang="en-CA" dirty="0"/>
              <a:t>(</a:t>
            </a:r>
            <a:r>
              <a:rPr lang="en-CA" dirty="0">
                <a:solidFill>
                  <a:srgbClr val="FF00FF"/>
                </a:solidFill>
              </a:rPr>
              <a:t>fried egg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AAAE9-DD98-8FE6-5E9F-DB9FDB9F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9A84A-1BF5-BDBD-6D48-684FB4DB8C81}"/>
              </a:ext>
            </a:extLst>
          </p:cNvPr>
          <p:cNvSpPr txBox="1"/>
          <p:nvPr/>
        </p:nvSpPr>
        <p:spPr>
          <a:xfrm>
            <a:off x="1551411" y="128550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66CC"/>
                </a:solidFill>
              </a:rPr>
              <a:t>function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68180-BA8D-2C8D-FD4A-F17DBD78522E}"/>
              </a:ext>
            </a:extLst>
          </p:cNvPr>
          <p:cNvSpPr txBox="1"/>
          <p:nvPr/>
        </p:nvSpPr>
        <p:spPr>
          <a:xfrm>
            <a:off x="4589269" y="128550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933FF"/>
                </a:solidFill>
              </a:rPr>
              <a:t>function ingredient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456CF-720A-4BD2-7232-7B60090D3B5A}"/>
              </a:ext>
            </a:extLst>
          </p:cNvPr>
          <p:cNvSpPr txBox="1"/>
          <p:nvPr/>
        </p:nvSpPr>
        <p:spPr>
          <a:xfrm>
            <a:off x="3419872" y="1285508"/>
            <a:ext cx="123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function </a:t>
            </a:r>
          </a:p>
          <a:p>
            <a:r>
              <a:rPr lang="en-CA" dirty="0">
                <a:solidFill>
                  <a:srgbClr val="FF0000"/>
                </a:solidFill>
              </a:rPr>
              <a:t>keyword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0F900-457E-A84D-FBA4-CEC0825AA56F}"/>
              </a:ext>
            </a:extLst>
          </p:cNvPr>
          <p:cNvSpPr txBox="1"/>
          <p:nvPr/>
        </p:nvSpPr>
        <p:spPr>
          <a:xfrm>
            <a:off x="434550" y="6241221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curly  </a:t>
            </a:r>
          </a:p>
          <a:p>
            <a:r>
              <a:rPr lang="en-CA" dirty="0"/>
              <a:t>brackets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A99B7-2FCC-4469-70D4-C62CC9DDA9FC}"/>
              </a:ext>
            </a:extLst>
          </p:cNvPr>
          <p:cNvSpPr txBox="1"/>
          <p:nvPr/>
        </p:nvSpPr>
        <p:spPr>
          <a:xfrm>
            <a:off x="4658968" y="333156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function instructions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A51FF-C3BD-638B-2D38-1B8AFB6EB650}"/>
              </a:ext>
            </a:extLst>
          </p:cNvPr>
          <p:cNvSpPr txBox="1"/>
          <p:nvPr/>
        </p:nvSpPr>
        <p:spPr>
          <a:xfrm>
            <a:off x="4687721" y="4701861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FF"/>
                </a:solidFill>
              </a:rPr>
              <a:t>function </a:t>
            </a:r>
          </a:p>
          <a:p>
            <a:r>
              <a:rPr lang="en-CA" dirty="0">
                <a:solidFill>
                  <a:srgbClr val="FF00FF"/>
                </a:solidFill>
              </a:rPr>
              <a:t>result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9592AA-0B74-D4A1-3558-76F1AC59B50D}"/>
              </a:ext>
            </a:extLst>
          </p:cNvPr>
          <p:cNvCxnSpPr>
            <a:cxnSpLocks/>
          </p:cNvCxnSpPr>
          <p:nvPr/>
        </p:nvCxnSpPr>
        <p:spPr>
          <a:xfrm>
            <a:off x="1907704" y="2017197"/>
            <a:ext cx="0" cy="71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D8129C-6CB6-2093-F21B-7051E0D9D469}"/>
              </a:ext>
            </a:extLst>
          </p:cNvPr>
          <p:cNvCxnSpPr>
            <a:cxnSpLocks/>
          </p:cNvCxnSpPr>
          <p:nvPr/>
        </p:nvCxnSpPr>
        <p:spPr>
          <a:xfrm>
            <a:off x="4004571" y="1931839"/>
            <a:ext cx="0" cy="80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282EA-3914-02CF-E03F-564FE66DBD6B}"/>
              </a:ext>
            </a:extLst>
          </p:cNvPr>
          <p:cNvCxnSpPr>
            <a:cxnSpLocks/>
          </p:cNvCxnSpPr>
          <p:nvPr/>
        </p:nvCxnSpPr>
        <p:spPr>
          <a:xfrm flipV="1">
            <a:off x="611560" y="5832698"/>
            <a:ext cx="0" cy="40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232BFA-0EED-B0F0-0EBA-03B181CA9A73}"/>
              </a:ext>
            </a:extLst>
          </p:cNvPr>
          <p:cNvCxnSpPr>
            <a:cxnSpLocks/>
          </p:cNvCxnSpPr>
          <p:nvPr/>
        </p:nvCxnSpPr>
        <p:spPr>
          <a:xfrm flipH="1">
            <a:off x="3851920" y="365472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7FB1D6-7725-BC67-B2B5-49380EFC6CBF}"/>
              </a:ext>
            </a:extLst>
          </p:cNvPr>
          <p:cNvCxnSpPr>
            <a:cxnSpLocks/>
          </p:cNvCxnSpPr>
          <p:nvPr/>
        </p:nvCxnSpPr>
        <p:spPr>
          <a:xfrm flipH="1">
            <a:off x="3851920" y="501429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2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A59-DA62-0A44-6909-981E6F6E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601"/>
            <a:ext cx="8229600" cy="1200150"/>
          </a:xfrm>
        </p:spPr>
        <p:txBody>
          <a:bodyPr/>
          <a:lstStyle/>
          <a:p>
            <a:r>
              <a:rPr lang="en-CA" b="1" dirty="0"/>
              <a:t>Can we further process models </a:t>
            </a:r>
            <a:br>
              <a:rPr lang="en-CA" b="1" dirty="0"/>
            </a:br>
            <a:r>
              <a:rPr lang="en-CA" b="1" dirty="0"/>
              <a:t>stored in a nested data frames?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1B728-698B-ABD3-4C95-0067F1153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69" y="2096709"/>
            <a:ext cx="7182852" cy="279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25DBB-3754-DBE5-4AED-003276FF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CCEEF-8DD0-2741-843D-477C7F1EA390}"/>
              </a:ext>
            </a:extLst>
          </p:cNvPr>
          <p:cNvSpPr txBox="1"/>
          <p:nvPr/>
        </p:nvSpPr>
        <p:spPr>
          <a:xfrm>
            <a:off x="456657" y="1331751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CA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1800" dirty="0" err="1">
                <a:solidFill>
                  <a:srgbClr val="0000FF"/>
                </a:solidFill>
              </a:rPr>
              <a:t>airquality_nest_lm</a:t>
            </a:r>
            <a:endParaRPr lang="en-CA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0000FF"/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5A0AF-251B-A370-7436-C3900DB20FD8}"/>
              </a:ext>
            </a:extLst>
          </p:cNvPr>
          <p:cNvSpPr txBox="1"/>
          <p:nvPr/>
        </p:nvSpPr>
        <p:spPr>
          <a:xfrm>
            <a:off x="454906" y="51036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</a:rPr>
              <a:t>airquality_nest_lm$coeff</a:t>
            </a:r>
            <a:r>
              <a:rPr lang="en-US" sz="1800" dirty="0">
                <a:solidFill>
                  <a:srgbClr val="0000FF"/>
                </a:solidFill>
              </a:rPr>
              <a:t>[[1]]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8F575-092D-A177-914E-F282DBFB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2" y="5612193"/>
            <a:ext cx="7260489" cy="1584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7380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7825-FB65-819B-05AB-47511999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Can we further process models </a:t>
            </a:r>
            <a:br>
              <a:rPr lang="en-CA" b="1" dirty="0"/>
            </a:br>
            <a:r>
              <a:rPr lang="en-CA" b="1" dirty="0"/>
              <a:t>stored in a nested data frames?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D2116-F770-158D-A263-B44B49B9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16E8C-F4C0-5B34-A80E-10E4F2FC8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95184"/>
            <a:ext cx="7135221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CAE6-9B32-5BE6-AAA9-1651042A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131"/>
            <a:ext cx="8229600" cy="1200150"/>
          </a:xfrm>
        </p:spPr>
        <p:txBody>
          <a:bodyPr/>
          <a:lstStyle/>
          <a:p>
            <a:r>
              <a:rPr lang="en-CA" b="1" dirty="0"/>
              <a:t>Can we further process models </a:t>
            </a:r>
            <a:br>
              <a:rPr lang="en-CA" b="1" dirty="0"/>
            </a:br>
            <a:r>
              <a:rPr lang="en-CA" b="1" dirty="0"/>
              <a:t>stored in a nested data frames?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EDB7B-BD14-9115-1112-B484A43A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library(performance) 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airquality_nest_lm</a:t>
            </a:r>
            <a:r>
              <a:rPr lang="en-CA" sz="2400" dirty="0">
                <a:solidFill>
                  <a:srgbClr val="0000FF"/>
                </a:solidFill>
              </a:rPr>
              <a:t>  &lt;-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</a:t>
            </a:r>
            <a:r>
              <a:rPr lang="en-CA" sz="2400" dirty="0" err="1">
                <a:solidFill>
                  <a:srgbClr val="0000FF"/>
                </a:solidFill>
              </a:rPr>
              <a:t>airquality_nest_lm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mutate(</a:t>
            </a:r>
            <a:r>
              <a:rPr lang="en-CA" sz="2400" dirty="0" err="1">
                <a:solidFill>
                  <a:srgbClr val="0000FF"/>
                </a:solidFill>
              </a:rPr>
              <a:t>rsquared</a:t>
            </a:r>
            <a:r>
              <a:rPr lang="en-CA" sz="2400" dirty="0">
                <a:solidFill>
                  <a:srgbClr val="0000FF"/>
                </a:solidFill>
              </a:rPr>
              <a:t> = map(model, ~ r2(.x)))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airquality_nest_lm$rsquared</a:t>
            </a: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sz="2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3D331-9511-0812-DA0F-800FF9D1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178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705B-B9E2-535A-7793-AC95B57F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 err="1"/>
              <a:t>map_dfr</a:t>
            </a:r>
            <a:r>
              <a:rPr lang="en-CA" b="1" dirty="0"/>
              <a:t>:  Read multiple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2E01-4B16-1E7A-1377-D0AAE6DA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56" y="1068315"/>
            <a:ext cx="8229600" cy="506427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err="1"/>
              <a:t>map_dfr</a:t>
            </a:r>
            <a:r>
              <a:rPr lang="en-CA" sz="2400" dirty="0"/>
              <a:t>() is useful for reading multiple datasets into R and storing them in a combined dataset. 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airquality_5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filter(Month == 5)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airquality_6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filter(Month == 6)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airquality_7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filter(Month == 7)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airquality_8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filter(Month == 8)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airquality_9 &lt;- 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 %&gt;% filter(Month == 9)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DE94F-B817-72A6-9793-0D42AD5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046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2950-590C-3E75-F393-088D7B3D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8"/>
            <a:ext cx="8229600" cy="1200150"/>
          </a:xfrm>
        </p:spPr>
        <p:txBody>
          <a:bodyPr/>
          <a:lstStyle/>
          <a:p>
            <a:r>
              <a:rPr lang="en-CA" b="1" dirty="0" err="1"/>
              <a:t>map_dfr</a:t>
            </a:r>
            <a:r>
              <a:rPr lang="en-CA" b="1" dirty="0"/>
              <a:t>: Read multiple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7656-ACE8-0416-B03D-A3097CD5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rio</a:t>
            </a:r>
            <a:r>
              <a:rPr lang="en-CA" dirty="0">
                <a:solidFill>
                  <a:srgbClr val="0000FF"/>
                </a:solidFill>
              </a:rPr>
              <a:t>::export(airquality_5, "Data\\airquality_5.csv")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rio</a:t>
            </a:r>
            <a:r>
              <a:rPr lang="en-CA" dirty="0">
                <a:solidFill>
                  <a:srgbClr val="0000FF"/>
                </a:solidFill>
              </a:rPr>
              <a:t>::export(airquality_6, "Data\\airquality_6.csv")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rio</a:t>
            </a:r>
            <a:r>
              <a:rPr lang="en-CA" dirty="0">
                <a:solidFill>
                  <a:srgbClr val="0000FF"/>
                </a:solidFill>
              </a:rPr>
              <a:t>::export(airquality_7, "Data\\airquality_7.csv")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rio</a:t>
            </a:r>
            <a:r>
              <a:rPr lang="en-CA" dirty="0">
                <a:solidFill>
                  <a:srgbClr val="0000FF"/>
                </a:solidFill>
              </a:rPr>
              <a:t>::export(airquality_8, "Data\\airquality_8.csv")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0000FF"/>
                </a:solidFill>
              </a:rPr>
              <a:t>rio</a:t>
            </a:r>
            <a:r>
              <a:rPr lang="en-CA" dirty="0">
                <a:solidFill>
                  <a:srgbClr val="0000FF"/>
                </a:solidFill>
              </a:rPr>
              <a:t>::export(airquality_9, "Data\\airquality_9.csv")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B05A-4A91-8067-654D-D0C05C2D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67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56C9-BADE-7825-BF42-C728ED22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003"/>
            <a:ext cx="8229600" cy="1200150"/>
          </a:xfrm>
        </p:spPr>
        <p:txBody>
          <a:bodyPr/>
          <a:lstStyle/>
          <a:p>
            <a:r>
              <a:rPr lang="en-CA" b="1" dirty="0" err="1"/>
              <a:t>map_dfr</a:t>
            </a:r>
            <a:r>
              <a:rPr lang="en-CA" b="1" dirty="0"/>
              <a:t>: Read multiple datasets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9A2B-A43E-FC97-11A1-12A3EFA7B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147"/>
            <a:ext cx="8229600" cy="5951695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purrr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magrittr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stringr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readr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datasets &lt;- </a:t>
            </a:r>
            <a:r>
              <a:rPr lang="en-CA" sz="2400" dirty="0" err="1">
                <a:solidFill>
                  <a:srgbClr val="0000FF"/>
                </a:solidFill>
              </a:rPr>
              <a:t>str_glue</a:t>
            </a:r>
            <a:r>
              <a:rPr lang="en-CA" sz="2400" dirty="0">
                <a:solidFill>
                  <a:srgbClr val="0000FF"/>
                </a:solidFill>
              </a:rPr>
              <a:t>("Data/</a:t>
            </a:r>
            <a:r>
              <a:rPr lang="en-CA" sz="2400" dirty="0" err="1">
                <a:solidFill>
                  <a:srgbClr val="0000FF"/>
                </a:solidFill>
              </a:rPr>
              <a:t>airquality</a:t>
            </a:r>
            <a:r>
              <a:rPr lang="en-CA" sz="2400" dirty="0">
                <a:solidFill>
                  <a:srgbClr val="0000FF"/>
                </a:solidFill>
              </a:rPr>
              <a:t>_{5:9}.csv")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datasets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combined_dataset</a:t>
            </a:r>
            <a:r>
              <a:rPr lang="en-CA" sz="2400" dirty="0">
                <a:solidFill>
                  <a:srgbClr val="0000FF"/>
                </a:solidFill>
              </a:rPr>
              <a:t> &lt;- datasets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                  </a:t>
            </a:r>
            <a:r>
              <a:rPr lang="en-CA" sz="2400" dirty="0" err="1">
                <a:solidFill>
                  <a:srgbClr val="0000FF"/>
                </a:solidFill>
              </a:rPr>
              <a:t>map_dfr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read_csv</a:t>
            </a:r>
            <a:r>
              <a:rPr lang="en-CA" sz="2400" dirty="0">
                <a:solidFill>
                  <a:srgbClr val="0000FF"/>
                </a:solidFill>
              </a:rPr>
              <a:t>) 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combined_dataset</a:t>
            </a:r>
            <a:endParaRPr lang="en-CA" sz="24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3D23A-2917-26B2-19AF-8CC56650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588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A298-95EC-7511-517E-4DA4F444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78" y="71677"/>
            <a:ext cx="8229600" cy="1200150"/>
          </a:xfrm>
        </p:spPr>
        <p:txBody>
          <a:bodyPr/>
          <a:lstStyle/>
          <a:p>
            <a:r>
              <a:rPr lang="en-CA" b="1" dirty="0"/>
              <a:t>walk: Export multiple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89CE-FB1E-A18E-1E9D-7D7F1C81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69" y="1488520"/>
            <a:ext cx="8229600" cy="4752261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stringr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library(</a:t>
            </a:r>
            <a:r>
              <a:rPr lang="en-CA" sz="2400" dirty="0" err="1">
                <a:solidFill>
                  <a:srgbClr val="0000FF"/>
                </a:solidFill>
              </a:rPr>
              <a:t>readr</a:t>
            </a:r>
            <a:r>
              <a:rPr lang="en-CA" sz="2400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CA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dataframes</a:t>
            </a:r>
            <a:r>
              <a:rPr lang="en-CA" sz="2400" dirty="0">
                <a:solidFill>
                  <a:srgbClr val="0000FF"/>
                </a:solidFill>
              </a:rPr>
              <a:t> &lt;- list(airquality_5 = airquality_5,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                  airquality_6 = airquality_6) </a:t>
            </a:r>
          </a:p>
          <a:p>
            <a:pPr marL="0" indent="0">
              <a:buNone/>
            </a:pPr>
            <a:r>
              <a:rPr lang="en-CA" sz="2400" dirty="0" err="1">
                <a:solidFill>
                  <a:srgbClr val="0000FF"/>
                </a:solidFill>
              </a:rPr>
              <a:t>dataframes</a:t>
            </a:r>
            <a:r>
              <a:rPr lang="en-CA" sz="2400" dirty="0">
                <a:solidFill>
                  <a:srgbClr val="0000FF"/>
                </a:solidFill>
              </a:rPr>
              <a:t> %&gt;%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names(.)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walk(~ </a:t>
            </a:r>
            <a:r>
              <a:rPr lang="en-CA" sz="2400" dirty="0" err="1">
                <a:solidFill>
                  <a:srgbClr val="0000FF"/>
                </a:solidFill>
              </a:rPr>
              <a:t>write_csv</a:t>
            </a:r>
            <a:r>
              <a:rPr lang="en-CA" sz="2400" dirty="0">
                <a:solidFill>
                  <a:srgbClr val="0000FF"/>
                </a:solidFill>
              </a:rPr>
              <a:t>(</a:t>
            </a:r>
            <a:r>
              <a:rPr lang="en-CA" sz="2400" dirty="0" err="1">
                <a:solidFill>
                  <a:srgbClr val="0000FF"/>
                </a:solidFill>
              </a:rPr>
              <a:t>dataframes</a:t>
            </a:r>
            <a:r>
              <a:rPr lang="en-CA" sz="2400" dirty="0">
                <a:solidFill>
                  <a:srgbClr val="0000FF"/>
                </a:solidFill>
              </a:rPr>
              <a:t>[[.]],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             paste0("Data/", ., ".csv")))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84D4-B580-7757-3BF2-64E85904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0517E-A2E1-524F-6EF7-46333B856C32}"/>
              </a:ext>
            </a:extLst>
          </p:cNvPr>
          <p:cNvSpPr txBox="1"/>
          <p:nvPr/>
        </p:nvSpPr>
        <p:spPr>
          <a:xfrm>
            <a:off x="4355976" y="1705214"/>
            <a:ext cx="4232890" cy="369332"/>
          </a:xfrm>
          <a:prstGeom prst="rect">
            <a:avLst/>
          </a:prstGeom>
          <a:solidFill>
            <a:srgbClr val="938B9D"/>
          </a:solidFill>
        </p:spPr>
        <p:txBody>
          <a:bodyPr wrap="none" rtlCol="0">
            <a:spAutoFit/>
          </a:bodyPr>
          <a:lstStyle/>
          <a:p>
            <a:r>
              <a:rPr lang="en-CA" dirty="0">
                <a:highlight>
                  <a:srgbClr val="FF5050"/>
                </a:highlight>
              </a:rPr>
              <a:t>Works with map() too instead of walk().</a:t>
            </a:r>
          </a:p>
        </p:txBody>
      </p:sp>
    </p:spTree>
    <p:extLst>
      <p:ext uri="{BB962C8B-B14F-4D97-AF65-F5344CB8AC3E}">
        <p14:creationId xmlns:p14="http://schemas.microsoft.com/office/powerpoint/2010/main" val="387343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453E-8761-9750-5583-487BE652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331"/>
            <a:ext cx="8229600" cy="1200150"/>
          </a:xfrm>
        </p:spPr>
        <p:txBody>
          <a:bodyPr/>
          <a:lstStyle/>
          <a:p>
            <a:r>
              <a:rPr lang="en-CA" b="1" dirty="0"/>
              <a:t>Can we apply multiple functions simultaneously?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D1F4-3EEC-4801-1590-29EB0284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3" y="1536860"/>
            <a:ext cx="8229600" cy="552068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funs &lt;- c(mean = mean, median = median)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# trim argument non-matching and ignored for median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args</a:t>
            </a:r>
            <a:r>
              <a:rPr lang="en-US" sz="2400" dirty="0">
                <a:solidFill>
                  <a:srgbClr val="0000FF"/>
                </a:solidFill>
              </a:rPr>
              <a:t> &lt;- list(na.rm = TRUE, trim = .1) 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airquality</a:t>
            </a:r>
            <a:r>
              <a:rPr lang="en-US" sz="2400" dirty="0">
                <a:solidFill>
                  <a:srgbClr val="0000FF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select(</a:t>
            </a:r>
            <a:r>
              <a:rPr lang="en-CA" sz="2400" dirty="0" err="1">
                <a:solidFill>
                  <a:srgbClr val="0000FF"/>
                </a:solidFill>
              </a:rPr>
              <a:t>Ozone:Temp</a:t>
            </a:r>
            <a:r>
              <a:rPr lang="en-CA" sz="2400" dirty="0">
                <a:solidFill>
                  <a:srgbClr val="0000FF"/>
                </a:solidFill>
              </a:rPr>
              <a:t>) %&gt;% 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0000FF"/>
                </a:solidFill>
              </a:rPr>
              <a:t>  </a:t>
            </a:r>
            <a:r>
              <a:rPr lang="en-US" sz="2400" dirty="0" err="1">
                <a:solidFill>
                  <a:srgbClr val="0000FF"/>
                </a:solidFill>
              </a:rPr>
              <a:t>map_df</a:t>
            </a:r>
            <a:r>
              <a:rPr lang="en-US" sz="2400" dirty="0">
                <a:solidFill>
                  <a:srgbClr val="0000FF"/>
                </a:solidFill>
              </a:rPr>
              <a:t>(~ funs %&gt;%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             map(exec, .x, !!!</a:t>
            </a:r>
            <a:r>
              <a:rPr lang="en-US" sz="2400" dirty="0" err="1">
                <a:solidFill>
                  <a:srgbClr val="0000FF"/>
                </a:solidFill>
              </a:rPr>
              <a:t>args</a:t>
            </a:r>
            <a:r>
              <a:rPr lang="en-US" sz="2400" dirty="0">
                <a:solidFill>
                  <a:srgbClr val="0000FF"/>
                </a:solidFill>
              </a:rPr>
              <a:t>),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             .id = "var")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05BD0-5516-A472-E03F-B35650A4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E6C77-7C2D-868C-3C1E-FD16E723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28" y="3960490"/>
            <a:ext cx="4531067" cy="2514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BB7D3-7018-A301-F10D-D4FD096B8F19}"/>
              </a:ext>
            </a:extLst>
          </p:cNvPr>
          <p:cNvSpPr txBox="1"/>
          <p:nvPr/>
        </p:nvSpPr>
        <p:spPr>
          <a:xfrm>
            <a:off x="6553200" y="1315481"/>
            <a:ext cx="185591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invoke_map</a:t>
            </a:r>
            <a:r>
              <a:rPr lang="en-CA" dirty="0"/>
              <a:t>() is deprecated.</a:t>
            </a:r>
          </a:p>
        </p:txBody>
      </p:sp>
    </p:spTree>
    <p:extLst>
      <p:ext uri="{BB962C8B-B14F-4D97-AF65-F5344CB8AC3E}">
        <p14:creationId xmlns:p14="http://schemas.microsoft.com/office/powerpoint/2010/main" val="218543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89DD-E799-DEB2-0284-B03E9281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182"/>
            <a:ext cx="8229600" cy="1200150"/>
          </a:xfrm>
        </p:spPr>
        <p:txBody>
          <a:bodyPr/>
          <a:lstStyle/>
          <a:p>
            <a:r>
              <a:rPr lang="en-CA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A2CD-DE4F-7A25-70B6-A755B11CE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12218"/>
            <a:ext cx="9299376" cy="4752261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Functional Programming (stanford.edu)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>
                <a:hlinkClick r:id="rId2"/>
              </a:rPr>
              <a:t>https://dcl-prog.stanford.edu/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Google: R + </a:t>
            </a:r>
            <a:r>
              <a:rPr lang="en-CA" dirty="0" err="1"/>
              <a:t>purrr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Talk Slides: </a:t>
            </a:r>
          </a:p>
          <a:p>
            <a:pPr marL="0" indent="0">
              <a:buNone/>
            </a:pPr>
            <a:r>
              <a:rPr lang="en-CA" dirty="0"/>
              <a:t>https://github.com/rladies/meetup-presentations_baltimore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0810-F3C7-BBAF-B7ED-EFC61C02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22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5606-D522-44EA-5F67-86064043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576"/>
            <a:ext cx="8229600" cy="1200150"/>
          </a:xfrm>
        </p:spPr>
        <p:txBody>
          <a:bodyPr/>
          <a:lstStyle/>
          <a:p>
            <a:r>
              <a:rPr lang="en-CA" b="1" dirty="0"/>
              <a:t>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F2D03-8108-2DC2-80D8-BD158460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4AB722B-9747-5C41-3A57-3DB5E7591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52306"/>
              </p:ext>
            </p:extLst>
          </p:nvPr>
        </p:nvGraphicFramePr>
        <p:xfrm>
          <a:off x="899592" y="1296194"/>
          <a:ext cx="2160240" cy="517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790314222"/>
                    </a:ext>
                  </a:extLst>
                </a:gridCol>
              </a:tblGrid>
              <a:tr h="172506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79065"/>
                  </a:ext>
                </a:extLst>
              </a:tr>
              <a:tr h="172506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2557"/>
                  </a:ext>
                </a:extLst>
              </a:tr>
              <a:tr h="172506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83418"/>
                  </a:ext>
                </a:extLst>
              </a:tr>
            </a:tbl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A4FE5-4DF3-CC51-1EC4-ED927590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1560" y="1358155"/>
            <a:ext cx="2857899" cy="160042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6EE180-DDBA-20C9-0996-FD28CD24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611560" y="3083572"/>
            <a:ext cx="2857899" cy="160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232F351-4A19-A0CB-FED0-53009AA1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631679" y="4832954"/>
            <a:ext cx="2857899" cy="160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7D38D-5147-6544-A947-001BC9F4763D}"/>
              </a:ext>
            </a:extLst>
          </p:cNvPr>
          <p:cNvSpPr txBox="1"/>
          <p:nvPr/>
        </p:nvSpPr>
        <p:spPr>
          <a:xfrm>
            <a:off x="3771590" y="1606244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vector is like a cardboard of eggs which has a single column of eggs.  </a:t>
            </a:r>
          </a:p>
          <a:p>
            <a:endParaRPr lang="en-CA" dirty="0"/>
          </a:p>
          <a:p>
            <a:r>
              <a:rPr lang="en-CA" dirty="0"/>
              <a:t>All the eggs must be of the same “type” (e.g., chicken eggs).  </a:t>
            </a:r>
          </a:p>
        </p:txBody>
      </p:sp>
    </p:spTree>
    <p:extLst>
      <p:ext uri="{BB962C8B-B14F-4D97-AF65-F5344CB8AC3E}">
        <p14:creationId xmlns:p14="http://schemas.microsoft.com/office/powerpoint/2010/main" val="395105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831E-F2FD-5D34-6B19-56AAAC1D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558"/>
            <a:ext cx="8229600" cy="1200150"/>
          </a:xfrm>
        </p:spPr>
        <p:txBody>
          <a:bodyPr/>
          <a:lstStyle/>
          <a:p>
            <a:r>
              <a:rPr lang="en-CA" b="1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8E47-79D6-484D-59C8-0FBF22EF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170"/>
            <a:ext cx="8229600" cy="5593998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A list is a </a:t>
            </a:r>
            <a:r>
              <a:rPr lang="en-CA" dirty="0" err="1"/>
              <a:t>hodge-podge</a:t>
            </a:r>
            <a:r>
              <a:rPr lang="en-CA" dirty="0"/>
              <a:t> of different entities. </a:t>
            </a:r>
          </a:p>
          <a:p>
            <a:pPr marL="0" indent="0" algn="ctr">
              <a:buNone/>
            </a:pPr>
            <a:endParaRPr lang="en-CA" sz="1400" dirty="0"/>
          </a:p>
          <a:p>
            <a:pPr marL="0" indent="0" algn="ctr">
              <a:buNone/>
            </a:pPr>
            <a:r>
              <a:rPr lang="en-CA" dirty="0"/>
              <a:t>It is useful for storing input ingredients or </a:t>
            </a:r>
          </a:p>
          <a:p>
            <a:pPr marL="0" indent="0" algn="ctr">
              <a:buNone/>
            </a:pPr>
            <a:r>
              <a:rPr lang="en-CA" dirty="0"/>
              <a:t>output results for an R function. </a:t>
            </a:r>
          </a:p>
          <a:p>
            <a:pPr marL="0" indent="0" algn="ctr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0EAB8-39D0-15B9-C9F3-D30B70D3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D77D2E7-1CF7-E0C6-6E57-AA9799E5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1754616" y="3417971"/>
            <a:ext cx="1870361" cy="104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7D3164CF-C5E6-E1AF-3EF4-8DD42A5E6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1726016" y="4754426"/>
            <a:ext cx="1870361" cy="104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99D8B2A-8BD8-29B8-9713-F6A3CC15B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 bwMode="auto">
          <a:xfrm>
            <a:off x="1728534" y="5883292"/>
            <a:ext cx="1870361" cy="104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0413E0-CA71-D74B-5DA0-EC3BF2DF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62853" y="3232481"/>
            <a:ext cx="1112344" cy="14183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38D770-D95D-8E4B-75A3-1D7E88E61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69900" y="4528344"/>
            <a:ext cx="1112344" cy="1418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4BA4B8-B2B2-099B-E455-9C8A76BF4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1201" y="5814801"/>
            <a:ext cx="1112344" cy="1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1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6781-5DD7-890F-1E6F-4606C885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</p:spPr>
        <p:txBody>
          <a:bodyPr/>
          <a:lstStyle/>
          <a:p>
            <a:r>
              <a:rPr lang="en-CA" b="1" dirty="0" err="1"/>
              <a:t>purrr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8CD0-C3E0-060C-C583-B231EDCC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23" y="1224319"/>
            <a:ext cx="8229600" cy="4752261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/>
              <a:t>The</a:t>
            </a:r>
            <a:r>
              <a:rPr lang="en-CA" b="1" dirty="0"/>
              <a:t> </a:t>
            </a:r>
            <a:r>
              <a:rPr lang="en-CA" b="1" dirty="0" err="1"/>
              <a:t>purrr</a:t>
            </a:r>
            <a:r>
              <a:rPr lang="en-CA" b="1" dirty="0"/>
              <a:t> </a:t>
            </a:r>
            <a:r>
              <a:rPr lang="en-CA" dirty="0"/>
              <a:t>package allows us to: </a:t>
            </a:r>
          </a:p>
          <a:p>
            <a:pPr marL="0" indent="0" algn="just">
              <a:buNone/>
            </a:pPr>
            <a:endParaRPr lang="en-CA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CA" dirty="0"/>
              <a:t> Apply named or unnamed functions to vectors or lists;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CA" dirty="0"/>
              <a:t> Save the results in a variety of convenient formats.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CA" dirty="0"/>
          </a:p>
          <a:p>
            <a:pPr marL="0" indent="0" algn="just">
              <a:buNone/>
            </a:pPr>
            <a:r>
              <a:rPr lang="en-CA" dirty="0"/>
              <a:t>To install the package:</a:t>
            </a:r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dirty="0" err="1">
                <a:solidFill>
                  <a:srgbClr val="0000FF"/>
                </a:solidFill>
              </a:rPr>
              <a:t>install.packages</a:t>
            </a:r>
            <a:r>
              <a:rPr lang="en-CA" dirty="0">
                <a:solidFill>
                  <a:srgbClr val="0000FF"/>
                </a:solidFill>
              </a:rPr>
              <a:t>("</a:t>
            </a:r>
            <a:r>
              <a:rPr lang="en-CA" dirty="0" err="1">
                <a:solidFill>
                  <a:srgbClr val="0000FF"/>
                </a:solidFill>
              </a:rPr>
              <a:t>purrr</a:t>
            </a:r>
            <a:r>
              <a:rPr lang="en-CA" dirty="0">
                <a:solidFill>
                  <a:srgbClr val="0000FF"/>
                </a:solidFill>
              </a:rPr>
              <a:t>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D4F54-7041-FC05-4360-78836DB6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74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42A2-310A-BF73-0954-1C042D92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FAA95-C9D4-1B1B-92D1-19710982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1807439"/>
            <a:ext cx="1892365" cy="105972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AF5680-F77F-0621-327D-323FB8E1FD31}"/>
              </a:ext>
            </a:extLst>
          </p:cNvPr>
          <p:cNvSpPr/>
          <p:nvPr/>
        </p:nvSpPr>
        <p:spPr>
          <a:xfrm>
            <a:off x="2987824" y="1560440"/>
            <a:ext cx="2567622" cy="1553721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A950E-9960-D24D-3D52-4E03BED4259C}"/>
              </a:ext>
            </a:extLst>
          </p:cNvPr>
          <p:cNvSpPr/>
          <p:nvPr/>
        </p:nvSpPr>
        <p:spPr>
          <a:xfrm>
            <a:off x="3891007" y="2085272"/>
            <a:ext cx="7612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8438F48-8657-C953-469C-50C5C0CA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2" y="118096"/>
            <a:ext cx="8229600" cy="1200150"/>
          </a:xfrm>
        </p:spPr>
        <p:txBody>
          <a:bodyPr/>
          <a:lstStyle/>
          <a:p>
            <a:r>
              <a:rPr lang="en-CA" b="1" dirty="0"/>
              <a:t>When do we need </a:t>
            </a:r>
            <a:r>
              <a:rPr lang="en-CA" b="1" dirty="0" err="1"/>
              <a:t>purrr</a:t>
            </a:r>
            <a:r>
              <a:rPr lang="en-CA" b="1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3282B-E4A4-5423-27DB-21F46D3F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3529189"/>
            <a:ext cx="1892365" cy="10597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BDE876-FE17-2913-26C0-CA891A2BDB86}"/>
              </a:ext>
            </a:extLst>
          </p:cNvPr>
          <p:cNvSpPr/>
          <p:nvPr/>
        </p:nvSpPr>
        <p:spPr>
          <a:xfrm>
            <a:off x="2987824" y="3282190"/>
            <a:ext cx="2567622" cy="1553721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714A23-5D7D-F8A9-E5B2-34586EBDBE17}"/>
              </a:ext>
            </a:extLst>
          </p:cNvPr>
          <p:cNvSpPr/>
          <p:nvPr/>
        </p:nvSpPr>
        <p:spPr>
          <a:xfrm>
            <a:off x="3891007" y="3807022"/>
            <a:ext cx="7612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CEA25-02BC-3E06-7BC7-BE68F13E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043" y="5339809"/>
            <a:ext cx="1892365" cy="105972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B1B77D-6A51-2AE7-132F-9249C3B5D34D}"/>
              </a:ext>
            </a:extLst>
          </p:cNvPr>
          <p:cNvSpPr/>
          <p:nvPr/>
        </p:nvSpPr>
        <p:spPr>
          <a:xfrm>
            <a:off x="2971667" y="5092810"/>
            <a:ext cx="2567622" cy="1553721"/>
          </a:xfrm>
          <a:custGeom>
            <a:avLst/>
            <a:gdLst>
              <a:gd name="connsiteX0" fmla="*/ 1199556 w 3075490"/>
              <a:gd name="connsiteY0" fmla="*/ 150829 h 1678687"/>
              <a:gd name="connsiteX1" fmla="*/ 747069 w 3075490"/>
              <a:gd name="connsiteY1" fmla="*/ 169683 h 1678687"/>
              <a:gd name="connsiteX2" fmla="*/ 596240 w 3075490"/>
              <a:gd name="connsiteY2" fmla="*/ 179110 h 1678687"/>
              <a:gd name="connsiteX3" fmla="*/ 426558 w 3075490"/>
              <a:gd name="connsiteY3" fmla="*/ 216817 h 1678687"/>
              <a:gd name="connsiteX4" fmla="*/ 106046 w 3075490"/>
              <a:gd name="connsiteY4" fmla="*/ 433633 h 1678687"/>
              <a:gd name="connsiteX5" fmla="*/ 11778 w 3075490"/>
              <a:gd name="connsiteY5" fmla="*/ 593889 h 1678687"/>
              <a:gd name="connsiteX6" fmla="*/ 2352 w 3075490"/>
              <a:gd name="connsiteY6" fmla="*/ 707011 h 1678687"/>
              <a:gd name="connsiteX7" fmla="*/ 275729 w 3075490"/>
              <a:gd name="connsiteY7" fmla="*/ 1216058 h 1678687"/>
              <a:gd name="connsiteX8" fmla="*/ 869618 w 3075490"/>
              <a:gd name="connsiteY8" fmla="*/ 1357460 h 1678687"/>
              <a:gd name="connsiteX9" fmla="*/ 916752 w 3075490"/>
              <a:gd name="connsiteY9" fmla="*/ 1376314 h 1678687"/>
              <a:gd name="connsiteX10" fmla="*/ 935605 w 3075490"/>
              <a:gd name="connsiteY10" fmla="*/ 1451728 h 1678687"/>
              <a:gd name="connsiteX11" fmla="*/ 1095861 w 3075490"/>
              <a:gd name="connsiteY11" fmla="*/ 1583703 h 1678687"/>
              <a:gd name="connsiteX12" fmla="*/ 1623762 w 3075490"/>
              <a:gd name="connsiteY12" fmla="*/ 1649691 h 1678687"/>
              <a:gd name="connsiteX13" fmla="*/ 1915993 w 3075490"/>
              <a:gd name="connsiteY13" fmla="*/ 1677971 h 1678687"/>
              <a:gd name="connsiteX14" fmla="*/ 2227077 w 3075490"/>
              <a:gd name="connsiteY14" fmla="*/ 1611984 h 1678687"/>
              <a:gd name="connsiteX15" fmla="*/ 2491028 w 3075490"/>
              <a:gd name="connsiteY15" fmla="*/ 1329180 h 1678687"/>
              <a:gd name="connsiteX16" fmla="*/ 2641857 w 3075490"/>
              <a:gd name="connsiteY16" fmla="*/ 1112363 h 1678687"/>
              <a:gd name="connsiteX17" fmla="*/ 2736125 w 3075490"/>
              <a:gd name="connsiteY17" fmla="*/ 1093510 h 1678687"/>
              <a:gd name="connsiteX18" fmla="*/ 2886954 w 3075490"/>
              <a:gd name="connsiteY18" fmla="*/ 961534 h 1678687"/>
              <a:gd name="connsiteX19" fmla="*/ 3000075 w 3075490"/>
              <a:gd name="connsiteY19" fmla="*/ 754145 h 1678687"/>
              <a:gd name="connsiteX20" fmla="*/ 3075490 w 3075490"/>
              <a:gd name="connsiteY20" fmla="*/ 537328 h 1678687"/>
              <a:gd name="connsiteX21" fmla="*/ 3037782 w 3075490"/>
              <a:gd name="connsiteY21" fmla="*/ 358219 h 1678687"/>
              <a:gd name="connsiteX22" fmla="*/ 2934088 w 3075490"/>
              <a:gd name="connsiteY22" fmla="*/ 301658 h 1678687"/>
              <a:gd name="connsiteX23" fmla="*/ 2802112 w 3075490"/>
              <a:gd name="connsiteY23" fmla="*/ 292231 h 1678687"/>
              <a:gd name="connsiteX24" fmla="*/ 2726698 w 3075490"/>
              <a:gd name="connsiteY24" fmla="*/ 282804 h 1678687"/>
              <a:gd name="connsiteX25" fmla="*/ 2651284 w 3075490"/>
              <a:gd name="connsiteY25" fmla="*/ 235670 h 1678687"/>
              <a:gd name="connsiteX26" fmla="*/ 2547589 w 3075490"/>
              <a:gd name="connsiteY26" fmla="*/ 160256 h 1678687"/>
              <a:gd name="connsiteX27" fmla="*/ 2349626 w 3075490"/>
              <a:gd name="connsiteY27" fmla="*/ 141402 h 1678687"/>
              <a:gd name="connsiteX28" fmla="*/ 2302492 w 3075490"/>
              <a:gd name="connsiteY28" fmla="*/ 122549 h 1678687"/>
              <a:gd name="connsiteX29" fmla="*/ 2236504 w 3075490"/>
              <a:gd name="connsiteY29" fmla="*/ 18854 h 1678687"/>
              <a:gd name="connsiteX30" fmla="*/ 2123382 w 3075490"/>
              <a:gd name="connsiteY30" fmla="*/ 0 h 1678687"/>
              <a:gd name="connsiteX31" fmla="*/ 1595481 w 3075490"/>
              <a:gd name="connsiteY31" fmla="*/ 37707 h 1678687"/>
              <a:gd name="connsiteX32" fmla="*/ 1510640 w 3075490"/>
              <a:gd name="connsiteY32" fmla="*/ 56561 h 1678687"/>
              <a:gd name="connsiteX33" fmla="*/ 1293824 w 3075490"/>
              <a:gd name="connsiteY33" fmla="*/ 122549 h 1678687"/>
              <a:gd name="connsiteX34" fmla="*/ 1199556 w 3075490"/>
              <a:gd name="connsiteY34" fmla="*/ 150829 h 167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75490" h="1678687">
                <a:moveTo>
                  <a:pt x="1199556" y="150829"/>
                </a:moveTo>
                <a:lnTo>
                  <a:pt x="747069" y="169683"/>
                </a:lnTo>
                <a:cubicBezTo>
                  <a:pt x="696750" y="172042"/>
                  <a:pt x="646078" y="171781"/>
                  <a:pt x="596240" y="179110"/>
                </a:cubicBezTo>
                <a:cubicBezTo>
                  <a:pt x="538916" y="187540"/>
                  <a:pt x="483119" y="204248"/>
                  <a:pt x="426558" y="216817"/>
                </a:cubicBezTo>
                <a:cubicBezTo>
                  <a:pt x="299960" y="283839"/>
                  <a:pt x="204402" y="320705"/>
                  <a:pt x="106046" y="433633"/>
                </a:cubicBezTo>
                <a:cubicBezTo>
                  <a:pt x="65342" y="480367"/>
                  <a:pt x="43201" y="540470"/>
                  <a:pt x="11778" y="593889"/>
                </a:cubicBezTo>
                <a:cubicBezTo>
                  <a:pt x="8636" y="631596"/>
                  <a:pt x="-5522" y="670001"/>
                  <a:pt x="2352" y="707011"/>
                </a:cubicBezTo>
                <a:cubicBezTo>
                  <a:pt x="33338" y="852646"/>
                  <a:pt x="96220" y="1140709"/>
                  <a:pt x="275729" y="1216058"/>
                </a:cubicBezTo>
                <a:cubicBezTo>
                  <a:pt x="463366" y="1294819"/>
                  <a:pt x="672197" y="1308105"/>
                  <a:pt x="869618" y="1357460"/>
                </a:cubicBezTo>
                <a:cubicBezTo>
                  <a:pt x="886034" y="1361564"/>
                  <a:pt x="901041" y="1370029"/>
                  <a:pt x="916752" y="1376314"/>
                </a:cubicBezTo>
                <a:cubicBezTo>
                  <a:pt x="923036" y="1401452"/>
                  <a:pt x="918669" y="1432118"/>
                  <a:pt x="935605" y="1451728"/>
                </a:cubicBezTo>
                <a:cubicBezTo>
                  <a:pt x="980836" y="1504101"/>
                  <a:pt x="1033965" y="1552755"/>
                  <a:pt x="1095861" y="1583703"/>
                </a:cubicBezTo>
                <a:cubicBezTo>
                  <a:pt x="1251570" y="1661557"/>
                  <a:pt x="1462325" y="1644799"/>
                  <a:pt x="1623762" y="1649691"/>
                </a:cubicBezTo>
                <a:cubicBezTo>
                  <a:pt x="1663621" y="1654673"/>
                  <a:pt x="1871197" y="1683570"/>
                  <a:pt x="1915993" y="1677971"/>
                </a:cubicBezTo>
                <a:cubicBezTo>
                  <a:pt x="2021176" y="1664823"/>
                  <a:pt x="2123382" y="1633980"/>
                  <a:pt x="2227077" y="1611984"/>
                </a:cubicBezTo>
                <a:cubicBezTo>
                  <a:pt x="2315061" y="1517716"/>
                  <a:pt x="2411189" y="1430439"/>
                  <a:pt x="2491028" y="1329180"/>
                </a:cubicBezTo>
                <a:cubicBezTo>
                  <a:pt x="2587336" y="1207034"/>
                  <a:pt x="2541272" y="1135574"/>
                  <a:pt x="2641857" y="1112363"/>
                </a:cubicBezTo>
                <a:cubicBezTo>
                  <a:pt x="2673081" y="1105158"/>
                  <a:pt x="2704702" y="1099794"/>
                  <a:pt x="2736125" y="1093510"/>
                </a:cubicBezTo>
                <a:cubicBezTo>
                  <a:pt x="2786401" y="1049518"/>
                  <a:pt x="2845939" y="1014267"/>
                  <a:pt x="2886954" y="961534"/>
                </a:cubicBezTo>
                <a:cubicBezTo>
                  <a:pt x="2935299" y="899377"/>
                  <a:pt x="2964859" y="824576"/>
                  <a:pt x="3000075" y="754145"/>
                </a:cubicBezTo>
                <a:cubicBezTo>
                  <a:pt x="3058984" y="636326"/>
                  <a:pt x="3051739" y="644205"/>
                  <a:pt x="3075490" y="537328"/>
                </a:cubicBezTo>
                <a:cubicBezTo>
                  <a:pt x="3062921" y="477625"/>
                  <a:pt x="3069172" y="410536"/>
                  <a:pt x="3037782" y="358219"/>
                </a:cubicBezTo>
                <a:cubicBezTo>
                  <a:pt x="3017525" y="324458"/>
                  <a:pt x="2972002" y="312274"/>
                  <a:pt x="2934088" y="301658"/>
                </a:cubicBezTo>
                <a:cubicBezTo>
                  <a:pt x="2891617" y="289766"/>
                  <a:pt x="2846035" y="296224"/>
                  <a:pt x="2802112" y="292231"/>
                </a:cubicBezTo>
                <a:cubicBezTo>
                  <a:pt x="2776882" y="289937"/>
                  <a:pt x="2751836" y="285946"/>
                  <a:pt x="2726698" y="282804"/>
                </a:cubicBezTo>
                <a:cubicBezTo>
                  <a:pt x="2701560" y="267093"/>
                  <a:pt x="2675749" y="252409"/>
                  <a:pt x="2651284" y="235670"/>
                </a:cubicBezTo>
                <a:cubicBezTo>
                  <a:pt x="2616011" y="211536"/>
                  <a:pt x="2588383" y="173004"/>
                  <a:pt x="2547589" y="160256"/>
                </a:cubicBezTo>
                <a:cubicBezTo>
                  <a:pt x="2484320" y="140484"/>
                  <a:pt x="2415614" y="147687"/>
                  <a:pt x="2349626" y="141402"/>
                </a:cubicBezTo>
                <a:cubicBezTo>
                  <a:pt x="2333915" y="135118"/>
                  <a:pt x="2313970" y="134983"/>
                  <a:pt x="2302492" y="122549"/>
                </a:cubicBezTo>
                <a:cubicBezTo>
                  <a:pt x="2274703" y="92444"/>
                  <a:pt x="2270317" y="41989"/>
                  <a:pt x="2236504" y="18854"/>
                </a:cubicBezTo>
                <a:cubicBezTo>
                  <a:pt x="2204955" y="-2732"/>
                  <a:pt x="2161089" y="6285"/>
                  <a:pt x="2123382" y="0"/>
                </a:cubicBezTo>
                <a:cubicBezTo>
                  <a:pt x="1947415" y="12569"/>
                  <a:pt x="1771149" y="21491"/>
                  <a:pt x="1595481" y="37707"/>
                </a:cubicBezTo>
                <a:cubicBezTo>
                  <a:pt x="1566633" y="40370"/>
                  <a:pt x="1538528" y="48717"/>
                  <a:pt x="1510640" y="56561"/>
                </a:cubicBezTo>
                <a:cubicBezTo>
                  <a:pt x="1437916" y="77015"/>
                  <a:pt x="1366096" y="100553"/>
                  <a:pt x="1293824" y="122549"/>
                </a:cubicBezTo>
                <a:lnTo>
                  <a:pt x="1199556" y="150829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AAFDF5-C040-9EF2-5168-E036D638B29A}"/>
              </a:ext>
            </a:extLst>
          </p:cNvPr>
          <p:cNvSpPr/>
          <p:nvPr/>
        </p:nvSpPr>
        <p:spPr>
          <a:xfrm>
            <a:off x="3874850" y="5617642"/>
            <a:ext cx="7612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C2BEB-92D8-39BE-BB2D-12C641BF4DD7}"/>
              </a:ext>
            </a:extLst>
          </p:cNvPr>
          <p:cNvSpPr txBox="1"/>
          <p:nvPr/>
        </p:nvSpPr>
        <p:spPr>
          <a:xfrm>
            <a:off x="6193706" y="3387748"/>
            <a:ext cx="2493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we need to make multiple fried eggs simultaneously?  </a:t>
            </a:r>
          </a:p>
        </p:txBody>
      </p:sp>
    </p:spTree>
    <p:extLst>
      <p:ext uri="{BB962C8B-B14F-4D97-AF65-F5344CB8AC3E}">
        <p14:creationId xmlns:p14="http://schemas.microsoft.com/office/powerpoint/2010/main" val="385277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42A2-310A-BF73-0954-1C042D92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1A32-943E-4E5E-89C5-1605FFF539F2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FAA95-C9D4-1B1B-92D1-19710982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61718" y="1741528"/>
            <a:ext cx="1892365" cy="105972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8438F48-8657-C953-469C-50C5C0CA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2" y="118096"/>
            <a:ext cx="8229600" cy="1200150"/>
          </a:xfrm>
        </p:spPr>
        <p:txBody>
          <a:bodyPr/>
          <a:lstStyle/>
          <a:p>
            <a:r>
              <a:rPr lang="en-CA" b="1" dirty="0"/>
              <a:t>When do we need </a:t>
            </a:r>
            <a:r>
              <a:rPr lang="en-CA" b="1" dirty="0" err="1"/>
              <a:t>purrr</a:t>
            </a:r>
            <a:r>
              <a:rPr lang="en-CA" b="1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3282B-E4A4-5423-27DB-21F46D3F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9853" y="3529188"/>
            <a:ext cx="1892365" cy="1059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CEA25-02BC-3E06-7BC7-BE68F13E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73413" y="5316848"/>
            <a:ext cx="1892365" cy="1059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C2BEB-92D8-39BE-BB2D-12C641BF4DD7}"/>
              </a:ext>
            </a:extLst>
          </p:cNvPr>
          <p:cNvSpPr txBox="1"/>
          <p:nvPr/>
        </p:nvSpPr>
        <p:spPr>
          <a:xfrm>
            <a:off x="6300192" y="3301310"/>
            <a:ext cx="2843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if we need to combine the eggs with cheese and make multiple </a:t>
            </a:r>
          </a:p>
          <a:p>
            <a:r>
              <a:rPr lang="en-CA" dirty="0"/>
              <a:t>cheese omelettes  simultaneously?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FB5FB-50F3-5FE7-256D-BFD286D0E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49137" y="1550709"/>
            <a:ext cx="1218483" cy="1553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8B1E0D-86EF-04B7-784B-6801BBF203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26913" y="3181084"/>
            <a:ext cx="1218483" cy="1553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9E7B7F-62C2-7E07-7CF4-92BDCCF17F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0647" y="5082910"/>
            <a:ext cx="1218483" cy="1553722"/>
          </a:xfrm>
          <a:prstGeom prst="rect">
            <a:avLst/>
          </a:prstGeom>
        </p:spPr>
      </p:pic>
      <p:pic>
        <p:nvPicPr>
          <p:cNvPr id="1026" name="Picture 2" descr="Plain Egg Omelette Stock Photo | Adobe Stock">
            <a:extLst>
              <a:ext uri="{FF2B5EF4-FFF2-40B4-BE49-F238E27FC236}">
                <a16:creationId xmlns:a16="http://schemas.microsoft.com/office/drawing/2014/main" id="{48AF8700-9A11-0E54-321C-81F0D4BBA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82" y="1432615"/>
            <a:ext cx="2673204" cy="17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lain Egg Omelette Stock Photo | Adobe Stock">
            <a:extLst>
              <a:ext uri="{FF2B5EF4-FFF2-40B4-BE49-F238E27FC236}">
                <a16:creationId xmlns:a16="http://schemas.microsoft.com/office/drawing/2014/main" id="{4BCF5B2F-D007-ABD7-491C-D6B7BEDA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73" y="3184138"/>
            <a:ext cx="2498154" cy="16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lain Egg Omelette Stock Photo | Adobe Stock">
            <a:extLst>
              <a:ext uri="{FF2B5EF4-FFF2-40B4-BE49-F238E27FC236}">
                <a16:creationId xmlns:a16="http://schemas.microsoft.com/office/drawing/2014/main" id="{3C2FF8FB-319F-B990-1587-6E8AEF9C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73" y="5087443"/>
            <a:ext cx="2498154" cy="16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3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14555</TotalTime>
  <Words>2764</Words>
  <Application>Microsoft Office PowerPoint</Application>
  <PresentationFormat>Custom</PresentationFormat>
  <Paragraphs>487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Bahnschrift Light</vt:lpstr>
      <vt:lpstr>Calibri</vt:lpstr>
      <vt:lpstr>Franklin Gothic Book</vt:lpstr>
      <vt:lpstr>Helvetica</vt:lpstr>
      <vt:lpstr>Wingdings</vt:lpstr>
      <vt:lpstr>Office Theme</vt:lpstr>
      <vt:lpstr> Make Your R Code purr  with purrr </vt:lpstr>
      <vt:lpstr>Outline</vt:lpstr>
      <vt:lpstr>What is an R Function?</vt:lpstr>
      <vt:lpstr>Syntax of a Named R Function</vt:lpstr>
      <vt:lpstr>Vector</vt:lpstr>
      <vt:lpstr>List</vt:lpstr>
      <vt:lpstr>purrr</vt:lpstr>
      <vt:lpstr>When do we need purrr?</vt:lpstr>
      <vt:lpstr>When do we need purrr?</vt:lpstr>
      <vt:lpstr>When do we need purrr?</vt:lpstr>
      <vt:lpstr>map</vt:lpstr>
      <vt:lpstr>map</vt:lpstr>
      <vt:lpstr>map</vt:lpstr>
      <vt:lpstr>map</vt:lpstr>
      <vt:lpstr>map_dbl as a specialized version of map</vt:lpstr>
      <vt:lpstr>map</vt:lpstr>
      <vt:lpstr>map versus map_dbl</vt:lpstr>
      <vt:lpstr>What other flavours of map() are available?</vt:lpstr>
      <vt:lpstr>map2</vt:lpstr>
      <vt:lpstr>map2 + plotting</vt:lpstr>
      <vt:lpstr>map2 + plotting</vt:lpstr>
      <vt:lpstr>map2 + plotting</vt:lpstr>
      <vt:lpstr>map + nested data frames</vt:lpstr>
      <vt:lpstr>map + nested data frames</vt:lpstr>
      <vt:lpstr>map + nested data frames</vt:lpstr>
      <vt:lpstr>map + nested data frames</vt:lpstr>
      <vt:lpstr>map + nested data frames</vt:lpstr>
      <vt:lpstr>map + nested data frames</vt:lpstr>
      <vt:lpstr>map + nested data frames</vt:lpstr>
      <vt:lpstr>map + nested data frames</vt:lpstr>
      <vt:lpstr>map + nested data frames</vt:lpstr>
      <vt:lpstr>map_df + nested data frames</vt:lpstr>
      <vt:lpstr>map + nested data frames</vt:lpstr>
      <vt:lpstr>map + nested data frames</vt:lpstr>
      <vt:lpstr>map_df + nested data frames</vt:lpstr>
      <vt:lpstr>map_df + nested data frames</vt:lpstr>
      <vt:lpstr>Can we fit models to  nested data frames?</vt:lpstr>
      <vt:lpstr>Can we fit models to  nested data frames?</vt:lpstr>
      <vt:lpstr>Can we further process models  stored in a nested data frames?</vt:lpstr>
      <vt:lpstr>Can we further process models  stored in a nested data frames?</vt:lpstr>
      <vt:lpstr>Can we further process models  stored in a nested data frames?</vt:lpstr>
      <vt:lpstr>Can we further process models  stored in a nested data frames?</vt:lpstr>
      <vt:lpstr>map_dfr:  Read multiple datasets </vt:lpstr>
      <vt:lpstr>map_dfr: Read multiple datasets </vt:lpstr>
      <vt:lpstr>map_dfr: Read multiple datasets</vt:lpstr>
      <vt:lpstr>walk: Export multiple datasets</vt:lpstr>
      <vt:lpstr>Can we apply multiple functions simultaneously? </vt:lpstr>
      <vt:lpstr>Resources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Isabella</dc:creator>
  <cp:lastModifiedBy>Isabella Ghement</cp:lastModifiedBy>
  <cp:revision>1361</cp:revision>
  <cp:lastPrinted>2021-09-08T23:48:59Z</cp:lastPrinted>
  <dcterms:created xsi:type="dcterms:W3CDTF">2015-10-18T18:36:05Z</dcterms:created>
  <dcterms:modified xsi:type="dcterms:W3CDTF">2022-05-04T20:27:50Z</dcterms:modified>
</cp:coreProperties>
</file>